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7" r:id="rId3"/>
    <p:sldId id="260" r:id="rId4"/>
    <p:sldId id="268" r:id="rId5"/>
    <p:sldId id="269" r:id="rId6"/>
    <p:sldId id="266" r:id="rId7"/>
    <p:sldId id="267" r:id="rId8"/>
    <p:sldId id="265" r:id="rId9"/>
    <p:sldId id="264" r:id="rId10"/>
  </p:sldIdLst>
  <p:sldSz cx="9144000" cy="6858000" type="screen4x3"/>
  <p:notesSz cx="6799263" cy="99298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2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2DDCE530-2FF1-48B7-B3A4-02213BA0670D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DF1DE98B-0EA8-4989-849A-DA2254B43F5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9305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90BA73E7-F5F8-4B5E-9190-06DAA25000EA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59BB7FDA-CB5E-455A-BEBB-D28C27C31E7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31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CB62C154-1448-4E48-8CDF-809AAF1F4F23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D87C435A-A9FE-45E6-89B1-7CB1B683055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7460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9A5078AB-CDA0-4349-A25B-D9EA813F676F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BAD729B9-A351-4AD3-A630-96BCF7DF88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7458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8065E164-1206-4A7E-BFED-536117182979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C773AEE5-1374-4928-AB06-7785010B65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29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E72EE172-A232-4B2A-8D63-D6DD2F2DBCF6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42101F3C-05FE-4817-B3D7-450CB291A12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4946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721500E8-21E8-4711-AB52-EE6E77DB40F9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CFE5903F-6A34-4ED3-B418-A7FE081B284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2093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FB4D7FC1-A3C1-4A59-983D-F7CDFEE469CB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31B7E2E8-5101-4B40-92FF-0A047BEC5B1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131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9A7DFF8C-7FED-418D-B0AA-2574198B93FE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7E1F764A-7EDE-4032-A41F-B72DC608E73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7862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7C1829CA-5FD0-42DD-8571-17132BFCE8F5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47CB2A67-0139-4889-ADC9-2D02824E1A1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813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BA289667-3384-4AB6-9C9D-DB5D3276F83D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 hangingPunct="0">
              <a:defRPr/>
            </a:lvl1pPr>
          </a:lstStyle>
          <a:p>
            <a:pPr>
              <a:defRPr/>
            </a:pPr>
            <a:fld id="{81F670E5-6889-478C-90F2-80E78778845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816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A269F-2EE3-43E3-9D6E-689220FAE839}" type="datetimeFigureOut">
              <a:rPr lang="ko-KR" altLang="en-US" smtClean="0"/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22CF9-D4EE-4560-AABF-215121F30B3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52C43CE-120D-46F6-887A-0A078B743260}" type="datetimeFigureOut">
              <a:rPr lang="ko-KR" altLang="en-US"/>
              <a:pPr>
                <a:defRPr/>
              </a:pPr>
              <a:t>2026-01-30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6675B2-1B7A-44CC-9F2B-B394ABBE4FB1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479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666326"/>
              </p:ext>
            </p:extLst>
          </p:nvPr>
        </p:nvGraphicFramePr>
        <p:xfrm>
          <a:off x="250825" y="692150"/>
          <a:ext cx="8569324" cy="4602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92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238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재료공학부 졸업학점 </a:t>
                      </a:r>
                      <a:r>
                        <a:rPr lang="ko-KR" altLang="en-US" sz="1200" dirty="0" err="1" smtClean="0"/>
                        <a:t>이수기준</a:t>
                      </a:r>
                      <a:endParaRPr lang="ko-KR" altLang="en-US" sz="1200" dirty="0"/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1444" marR="91444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공학인증 </a:t>
                      </a:r>
                      <a:r>
                        <a:rPr lang="ko-KR" altLang="en-US" sz="1200" dirty="0" err="1" smtClean="0"/>
                        <a:t>이수기준</a:t>
                      </a:r>
                      <a:endParaRPr lang="ko-KR" altLang="en-US" sz="1200" dirty="0"/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비 고</a:t>
                      </a:r>
                      <a:endParaRPr kumimoji="0" lang="ko-KR" alt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20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교양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학문의 토대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글쓰기와 말하기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4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9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외국어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6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수학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MSC</a:t>
                      </a:r>
                      <a:r>
                        <a:rPr lang="ko-KR" altLang="en-US" sz="1100" dirty="0" smtClean="0">
                          <a:latin typeface="+mn-lt"/>
                        </a:rPr>
                        <a:t>과목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수학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smtClean="0">
                          <a:latin typeface="+mn-lt"/>
                        </a:rPr>
                        <a:t>과학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smtClean="0">
                          <a:latin typeface="+mn-lt"/>
                        </a:rPr>
                        <a:t>컴퓨터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27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졸업학점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충족 시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공학인증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만족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b="1" u="sng" dirty="0" smtClean="0">
                          <a:latin typeface="+mn-lt"/>
                        </a:rPr>
                        <a:t>* </a:t>
                      </a:r>
                      <a:r>
                        <a:rPr lang="ko-KR" altLang="en-US" sz="1100" b="1" u="sng" dirty="0" smtClean="0">
                          <a:latin typeface="+mn-lt"/>
                        </a:rPr>
                        <a:t>물리 또는 화학 중에서 적어도 한 과목은 </a:t>
                      </a:r>
                      <a:r>
                        <a:rPr lang="en-US" altLang="ko-KR" sz="1100" b="1" u="sng" dirty="0" smtClean="0">
                          <a:latin typeface="+mn-lt"/>
                        </a:rPr>
                        <a:t>2</a:t>
                      </a:r>
                      <a:r>
                        <a:rPr lang="ko-KR" altLang="en-US" sz="1100" b="1" u="sng" dirty="0" smtClean="0">
                          <a:latin typeface="+mn-lt"/>
                        </a:rPr>
                        <a:t>학기 연속으로 이수하여야 한다</a:t>
                      </a:r>
                      <a:r>
                        <a:rPr lang="en-US" altLang="ko-KR" sz="1100" b="1" u="sng" dirty="0" smtClean="0">
                          <a:latin typeface="+mn-lt"/>
                        </a:rPr>
                        <a:t>.</a:t>
                      </a:r>
                      <a:endParaRPr lang="ko-KR" altLang="en-US" sz="1100" b="1" u="sng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과학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컴퓨팅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3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08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교양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지성의 열쇠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베리타스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6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62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45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졸업학점 이수기준 충족 시</a:t>
                      </a:r>
                      <a:r>
                        <a:rPr lang="en-US" altLang="ko-KR" sz="1100" dirty="0" smtClean="0">
                          <a:latin typeface="+mn-lt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공학인증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만족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523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설계학점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9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전공필수 모두 이수할 경우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 설계 </a:t>
                      </a:r>
                      <a:r>
                        <a:rPr lang="en-US" altLang="ko-KR" sz="1100" dirty="0" smtClean="0">
                          <a:latin typeface="+mn-lt"/>
                        </a:rPr>
                        <a:t>10.5</a:t>
                      </a:r>
                      <a:r>
                        <a:rPr lang="ko-KR" altLang="en-US" sz="1100" dirty="0" smtClean="0">
                          <a:latin typeface="+mn-lt"/>
                        </a:rPr>
                        <a:t>학점 이수</a:t>
                      </a:r>
                      <a:endParaRPr lang="en-US" altLang="ko-KR" sz="1100" dirty="0" smtClean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26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총 학점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130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100" b="1" u="sng" dirty="0" smtClean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모서리가 둥근 직사각형 6"/>
          <p:cNvSpPr/>
          <p:nvPr/>
        </p:nvSpPr>
        <p:spPr>
          <a:xfrm>
            <a:off x="323850" y="5445125"/>
            <a:ext cx="18716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dirty="0"/>
              <a:t>재료공학부</a:t>
            </a:r>
            <a:endParaRPr lang="en-US" altLang="ko-KR" sz="1600" dirty="0"/>
          </a:p>
          <a:p>
            <a:pPr algn="ctr">
              <a:defRPr/>
            </a:pPr>
            <a:r>
              <a:rPr lang="ko-KR" altLang="en-US" sz="1600" dirty="0"/>
              <a:t>졸업학점 </a:t>
            </a:r>
            <a:endParaRPr lang="en-US" altLang="ko-KR" sz="1600" dirty="0"/>
          </a:p>
          <a:p>
            <a:pPr algn="ctr">
              <a:defRPr/>
            </a:pPr>
            <a:r>
              <a:rPr lang="ko-KR" altLang="en-US" sz="1600" dirty="0"/>
              <a:t>이수기준 만족</a:t>
            </a:r>
          </a:p>
        </p:txBody>
      </p:sp>
      <p:sp>
        <p:nvSpPr>
          <p:cNvPr id="9" name="덧셈 기호 8"/>
          <p:cNvSpPr/>
          <p:nvPr/>
        </p:nvSpPr>
        <p:spPr>
          <a:xfrm>
            <a:off x="2268538" y="5661025"/>
            <a:ext cx="790575" cy="792163"/>
          </a:xfrm>
          <a:prstGeom prst="mathPl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059113" y="5516563"/>
            <a:ext cx="3097212" cy="108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dirty="0"/>
              <a:t>물리 또는 화학 중 한 과목은 </a:t>
            </a:r>
            <a:r>
              <a:rPr lang="en-US" altLang="ko-KR" sz="1400" dirty="0"/>
              <a:t>2</a:t>
            </a:r>
            <a:r>
              <a:rPr lang="ko-KR" altLang="en-US" sz="1400" dirty="0"/>
              <a:t>학기 연속으로 </a:t>
            </a:r>
            <a:r>
              <a:rPr lang="ko-KR" altLang="en-US" sz="1400" dirty="0" smtClean="0"/>
              <a:t>이수</a:t>
            </a:r>
            <a:endParaRPr lang="en-US" altLang="ko-KR" sz="1400" dirty="0"/>
          </a:p>
        </p:txBody>
      </p:sp>
      <p:sp>
        <p:nvSpPr>
          <p:cNvPr id="11" name="등호 10"/>
          <p:cNvSpPr/>
          <p:nvPr/>
        </p:nvSpPr>
        <p:spPr>
          <a:xfrm>
            <a:off x="6300788" y="5876925"/>
            <a:ext cx="647700" cy="431800"/>
          </a:xfrm>
          <a:prstGeom prst="mathEqua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7019925" y="5516563"/>
            <a:ext cx="1800225" cy="108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dirty="0"/>
              <a:t>공학인증 이수기준 만족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755650" y="188913"/>
            <a:ext cx="3672334" cy="431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dirty="0"/>
              <a:t>공학인증 </a:t>
            </a:r>
            <a:r>
              <a:rPr kumimoji="0" lang="ko-KR" altLang="en-US" dirty="0" err="1" smtClean="0"/>
              <a:t>이수기준</a:t>
            </a:r>
            <a:r>
              <a:rPr kumimoji="0" lang="en-US" altLang="ko-KR" dirty="0" smtClean="0"/>
              <a:t>(</a:t>
            </a:r>
            <a:r>
              <a:rPr kumimoji="0" lang="en-US" altLang="ko-KR" dirty="0" smtClean="0"/>
              <a:t>2026</a:t>
            </a:r>
            <a:r>
              <a:rPr kumimoji="0" lang="ko-KR" altLang="en-US" dirty="0" smtClean="0"/>
              <a:t>학번</a:t>
            </a:r>
            <a:r>
              <a:rPr kumimoji="0" lang="en-US" altLang="ko-KR" dirty="0" smtClean="0"/>
              <a:t>)</a:t>
            </a:r>
            <a:endParaRPr kumimoji="0" lang="en-US" altLang="ko-K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225" y="787400"/>
            <a:ext cx="928688" cy="214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수학및연습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093788" y="787400"/>
            <a:ext cx="1000125" cy="214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수학및연습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79663" y="757238"/>
            <a:ext cx="857250" cy="290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공학수학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451401" y="757018"/>
            <a:ext cx="871538" cy="290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공학수학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2225" y="1144588"/>
            <a:ext cx="2106613" cy="2143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 smtClean="0">
                <a:solidFill>
                  <a:prstClr val="black"/>
                </a:solidFill>
              </a:rPr>
              <a:t>컴퓨터의개념및실습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451224" y="111542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재료수치해석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125623" y="1500187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재료공학원리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451224" y="1672855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결정학개론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4574506" y="357122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재료구조분석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32270" y="111542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전산재료학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932270" y="1664118"/>
            <a:ext cx="1368000" cy="4873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재료결정결함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에너지재료및소자</a:t>
            </a:r>
            <a:r>
              <a:rPr lang="en-US" altLang="ko-KR" sz="900" b="1" dirty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나노기술과재료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358537" y="3927899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유기재료화학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2368183" y="2004776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재료열역학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4594224" y="1994015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재료상변태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586987" y="2784978"/>
            <a:ext cx="2172360" cy="4088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금속재료개론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고분재재료개론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세라믹재료개론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922680" y="2702568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응용전기화학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641747" y="3254780"/>
            <a:ext cx="1117600" cy="28657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세라믹스물리화학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920875" y="3178416"/>
            <a:ext cx="1368000" cy="360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세라믹스공정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전자세라믹스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574336" y="4300578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고분자재료화학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8701" y="4305074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고분자재료물리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4573925" y="4665121"/>
            <a:ext cx="37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물리야금학</a:t>
            </a:r>
            <a:r>
              <a:rPr lang="en-US" altLang="ko-KR" sz="900" b="1" dirty="0">
                <a:solidFill>
                  <a:schemeClr val="bg1"/>
                </a:solidFill>
              </a:rPr>
              <a:t>, </a:t>
            </a:r>
            <a:r>
              <a:rPr lang="ko-KR" altLang="en-US" sz="900" b="1" dirty="0" err="1" smtClean="0">
                <a:solidFill>
                  <a:schemeClr val="bg1"/>
                </a:solidFill>
              </a:rPr>
              <a:t>금속재료학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747687" y="5093838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재료의전자기적성질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866043" y="5008917"/>
            <a:ext cx="1814889" cy="9372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</a:rPr>
              <a:t>반도체집적공정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r>
              <a:rPr lang="en-US" altLang="ko-KR" sz="800" b="1" dirty="0">
                <a:solidFill>
                  <a:schemeClr val="bg1"/>
                </a:solidFill>
              </a:rPr>
              <a:t> </a:t>
            </a:r>
            <a:r>
              <a:rPr lang="ko-KR" altLang="en-US" sz="800" b="1" dirty="0" err="1" smtClean="0">
                <a:solidFill>
                  <a:schemeClr val="bg1"/>
                </a:solidFill>
              </a:rPr>
              <a:t>박막소자및응용</a:t>
            </a:r>
            <a:r>
              <a:rPr lang="en-US" altLang="ko-KR" sz="800" b="1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ko-KR" altLang="en-US" sz="800" b="1" dirty="0" err="1">
                <a:solidFill>
                  <a:schemeClr val="bg1"/>
                </a:solidFill>
              </a:rPr>
              <a:t>디스플레이재료및소자</a:t>
            </a:r>
            <a:r>
              <a:rPr lang="en-US" altLang="ko-KR" sz="800" b="1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최신반도체재료및소자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</a:rPr>
              <a:t>분자전자재료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r>
              <a:rPr lang="ko-KR" altLang="en-US" sz="800" b="1" dirty="0" smtClean="0">
                <a:solidFill>
                  <a:schemeClr val="bg1"/>
                </a:solidFill>
              </a:rPr>
              <a:t> 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스핀재료과학과응용</a:t>
            </a:r>
            <a:endParaRPr lang="en-US" altLang="ko-KR" sz="8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차세대반도체재료및소자</a:t>
            </a:r>
            <a:endParaRPr lang="en-US" altLang="ko-KR" sz="8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뉴로모픽컴퓨팅재료소자및알고리즘</a:t>
            </a:r>
            <a:endParaRPr lang="en-US" altLang="ko-KR" sz="800" b="1" dirty="0">
              <a:solidFill>
                <a:schemeClr val="bg1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165225" y="4221163"/>
            <a:ext cx="928688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</a:t>
            </a:r>
            <a:r>
              <a:rPr lang="en-US" altLang="ko-KR" sz="900" b="1" dirty="0">
                <a:solidFill>
                  <a:prstClr val="black"/>
                </a:solidFill>
              </a:rPr>
              <a:t>2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4763" y="430213"/>
            <a:ext cx="2160587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1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2219325" y="430213"/>
            <a:ext cx="2160588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2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6" name="모서리가 둥근 직사각형 35"/>
          <p:cNvSpPr/>
          <p:nvPr/>
        </p:nvSpPr>
        <p:spPr>
          <a:xfrm>
            <a:off x="4433888" y="430213"/>
            <a:ext cx="2160587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3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6677025" y="430213"/>
            <a:ext cx="1782763" cy="190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4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2331288" y="553819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재료역학개론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4594224" y="5525628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  <a:latin typeface="+mj-lt"/>
              </a:rPr>
              <a:t>재료의기계적거동</a:t>
            </a:r>
            <a:endParaRPr lang="ko-KR" altLang="en-US" sz="9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597102" y="5989151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757067" y="6004757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cxnSp>
        <p:nvCxnSpPr>
          <p:cNvPr id="47" name="직선 화살표 연결선 46"/>
          <p:cNvCxnSpPr>
            <a:stCxn id="4" idx="3"/>
            <a:endCxn id="5" idx="1"/>
          </p:cNvCxnSpPr>
          <p:nvPr/>
        </p:nvCxnSpPr>
        <p:spPr>
          <a:xfrm>
            <a:off x="950913" y="893763"/>
            <a:ext cx="14287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/>
          <p:nvPr/>
        </p:nvCxnSpPr>
        <p:spPr>
          <a:xfrm>
            <a:off x="2135188" y="1243013"/>
            <a:ext cx="132238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>
            <a:stCxn id="9" idx="3"/>
            <a:endCxn id="14" idx="1"/>
          </p:cNvCxnSpPr>
          <p:nvPr/>
        </p:nvCxnSpPr>
        <p:spPr>
          <a:xfrm>
            <a:off x="4405224" y="1259421"/>
            <a:ext cx="2527046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/>
          <p:nvPr/>
        </p:nvCxnSpPr>
        <p:spPr>
          <a:xfrm>
            <a:off x="2105991" y="1750557"/>
            <a:ext cx="1345234" cy="720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화살표 연결선 98"/>
          <p:cNvCxnSpPr>
            <a:stCxn id="19" idx="3"/>
            <a:endCxn id="20" idx="1"/>
          </p:cNvCxnSpPr>
          <p:nvPr/>
        </p:nvCxnSpPr>
        <p:spPr>
          <a:xfrm flipV="1">
            <a:off x="3322183" y="2138015"/>
            <a:ext cx="1272041" cy="1076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꺾인 연결선 111"/>
          <p:cNvCxnSpPr>
            <a:stCxn id="33" idx="3"/>
          </p:cNvCxnSpPr>
          <p:nvPr/>
        </p:nvCxnSpPr>
        <p:spPr>
          <a:xfrm flipV="1">
            <a:off x="2093913" y="2646364"/>
            <a:ext cx="285750" cy="2108199"/>
          </a:xfrm>
          <a:prstGeom prst="bentConnector3">
            <a:avLst>
              <a:gd name="adj1" fmla="val 39565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꺾인 연결선 114"/>
          <p:cNvCxnSpPr>
            <a:stCxn id="33" idx="3"/>
            <a:endCxn id="149" idx="1"/>
          </p:cNvCxnSpPr>
          <p:nvPr/>
        </p:nvCxnSpPr>
        <p:spPr>
          <a:xfrm>
            <a:off x="2093913" y="4754563"/>
            <a:ext cx="1344471" cy="12261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8" name="꺾인 연결선 117"/>
          <p:cNvCxnSpPr>
            <a:stCxn id="33" idx="3"/>
            <a:endCxn id="38" idx="1"/>
          </p:cNvCxnSpPr>
          <p:nvPr/>
        </p:nvCxnSpPr>
        <p:spPr>
          <a:xfrm>
            <a:off x="2093913" y="4754563"/>
            <a:ext cx="237375" cy="927629"/>
          </a:xfrm>
          <a:prstGeom prst="bentConnector3">
            <a:avLst>
              <a:gd name="adj1" fmla="val 45813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꺾인 연결선 125"/>
          <p:cNvCxnSpPr/>
          <p:nvPr/>
        </p:nvCxnSpPr>
        <p:spPr>
          <a:xfrm flipV="1">
            <a:off x="4374391" y="2541967"/>
            <a:ext cx="214311" cy="162894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꺾인 연결선 133"/>
          <p:cNvCxnSpPr/>
          <p:nvPr/>
        </p:nvCxnSpPr>
        <p:spPr>
          <a:xfrm>
            <a:off x="3337817" y="2245790"/>
            <a:ext cx="2458144" cy="9135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꺾인 연결선 137"/>
          <p:cNvCxnSpPr>
            <a:endCxn id="23" idx="1"/>
          </p:cNvCxnSpPr>
          <p:nvPr/>
        </p:nvCxnSpPr>
        <p:spPr>
          <a:xfrm>
            <a:off x="4448355" y="2826667"/>
            <a:ext cx="1193392" cy="571399"/>
          </a:xfrm>
          <a:prstGeom prst="bentConnector3">
            <a:avLst>
              <a:gd name="adj1" fmla="val 336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꺾인 연결선 158"/>
          <p:cNvCxnSpPr/>
          <p:nvPr/>
        </p:nvCxnSpPr>
        <p:spPr>
          <a:xfrm>
            <a:off x="3339958" y="4195519"/>
            <a:ext cx="1213454" cy="24590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7" name="직선 화살표 연결선 166"/>
          <p:cNvCxnSpPr>
            <a:stCxn id="25" idx="3"/>
            <a:endCxn id="26" idx="1"/>
          </p:cNvCxnSpPr>
          <p:nvPr/>
        </p:nvCxnSpPr>
        <p:spPr>
          <a:xfrm>
            <a:off x="5582336" y="4444578"/>
            <a:ext cx="166365" cy="449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꺾인 연결선 173"/>
          <p:cNvCxnSpPr>
            <a:endCxn id="29" idx="1"/>
          </p:cNvCxnSpPr>
          <p:nvPr/>
        </p:nvCxnSpPr>
        <p:spPr>
          <a:xfrm flipV="1">
            <a:off x="4357231" y="4809121"/>
            <a:ext cx="216694" cy="9809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꺾인 연결선 176"/>
          <p:cNvCxnSpPr>
            <a:endCxn id="30" idx="1"/>
          </p:cNvCxnSpPr>
          <p:nvPr/>
        </p:nvCxnSpPr>
        <p:spPr>
          <a:xfrm>
            <a:off x="4430885" y="5018956"/>
            <a:ext cx="1316802" cy="21888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6" name="꺾인 연결선 185"/>
          <p:cNvCxnSpPr>
            <a:stCxn id="30" idx="3"/>
            <a:endCxn id="31" idx="1"/>
          </p:cNvCxnSpPr>
          <p:nvPr/>
        </p:nvCxnSpPr>
        <p:spPr>
          <a:xfrm>
            <a:off x="6701687" y="5237838"/>
            <a:ext cx="164356" cy="239719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오른쪽 화살표 204"/>
          <p:cNvSpPr/>
          <p:nvPr/>
        </p:nvSpPr>
        <p:spPr>
          <a:xfrm>
            <a:off x="2165350" y="6145213"/>
            <a:ext cx="2286000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3452520" y="2518508"/>
            <a:ext cx="954000" cy="37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현대재료물리화학</a:t>
            </a:r>
            <a:endParaRPr lang="en-US" altLang="ko-KR" sz="900" b="1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altLang="ko-KR" sz="700" b="1" dirty="0" smtClean="0">
                <a:solidFill>
                  <a:prstClr val="black"/>
                </a:solidFill>
              </a:rPr>
              <a:t>(</a:t>
            </a:r>
            <a:r>
              <a:rPr lang="ko-KR" altLang="en-US" sz="700" b="1" dirty="0" smtClean="0">
                <a:solidFill>
                  <a:prstClr val="black"/>
                </a:solidFill>
              </a:rPr>
              <a:t>구</a:t>
            </a:r>
            <a:r>
              <a:rPr lang="en-US" altLang="ko-KR" sz="7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</a:rPr>
              <a:t>재료물리화학</a:t>
            </a:r>
            <a:r>
              <a:rPr lang="en-US" altLang="ko-KR" sz="700" b="1" dirty="0" smtClean="0">
                <a:solidFill>
                  <a:prstClr val="black"/>
                </a:solidFill>
              </a:rPr>
              <a:t>2)</a:t>
            </a:r>
            <a:endParaRPr lang="ko-KR" altLang="en-US" sz="700" b="1" dirty="0">
              <a:solidFill>
                <a:prstClr val="black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5795961" y="359534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전기회로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5619750" y="669408"/>
            <a:ext cx="954000" cy="5236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재료공정통계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분석및설계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재료반응공정및설계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7273925" y="3956253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생체의료용재료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4574336" y="3931222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재료바이오입문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cxnSp>
        <p:nvCxnSpPr>
          <p:cNvPr id="139" name="직선 화살표 연결선 138"/>
          <p:cNvCxnSpPr>
            <a:endCxn id="141" idx="1"/>
          </p:cNvCxnSpPr>
          <p:nvPr/>
        </p:nvCxnSpPr>
        <p:spPr>
          <a:xfrm flipV="1">
            <a:off x="4366545" y="833236"/>
            <a:ext cx="207962" cy="840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직사각형 77"/>
          <p:cNvSpPr/>
          <p:nvPr/>
        </p:nvSpPr>
        <p:spPr>
          <a:xfrm>
            <a:off x="1138238" y="2997200"/>
            <a:ext cx="928687" cy="1008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</a:t>
            </a:r>
            <a:r>
              <a:rPr lang="en-US" altLang="ko-KR" sz="900" b="1" dirty="0">
                <a:solidFill>
                  <a:prstClr val="black"/>
                </a:solidFill>
              </a:rPr>
              <a:t>2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58738" y="2997200"/>
            <a:ext cx="928687" cy="1008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</a:t>
            </a:r>
            <a:r>
              <a:rPr lang="en-US" altLang="ko-KR" sz="900" b="1" dirty="0">
                <a:solidFill>
                  <a:prstClr val="black"/>
                </a:solidFill>
              </a:rPr>
              <a:t>1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58738" y="4221163"/>
            <a:ext cx="928687" cy="1079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물리학</a:t>
            </a:r>
            <a:r>
              <a:rPr lang="en-US" altLang="ko-KR" sz="900" b="1" dirty="0">
                <a:solidFill>
                  <a:prstClr val="black"/>
                </a:solidFill>
              </a:rPr>
              <a:t>1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</a:p>
        </p:txBody>
      </p:sp>
      <p:cxnSp>
        <p:nvCxnSpPr>
          <p:cNvPr id="111" name="직선 화살표 연결선 110"/>
          <p:cNvCxnSpPr/>
          <p:nvPr/>
        </p:nvCxnSpPr>
        <p:spPr>
          <a:xfrm>
            <a:off x="987425" y="3643313"/>
            <a:ext cx="150813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화살표 연결선 112"/>
          <p:cNvCxnSpPr/>
          <p:nvPr/>
        </p:nvCxnSpPr>
        <p:spPr>
          <a:xfrm>
            <a:off x="995363" y="4724400"/>
            <a:ext cx="152400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직사각형 82"/>
          <p:cNvSpPr/>
          <p:nvPr/>
        </p:nvSpPr>
        <p:spPr>
          <a:xfrm>
            <a:off x="8712200" y="692150"/>
            <a:ext cx="431800" cy="5616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white"/>
                </a:solidFill>
              </a:rPr>
              <a:t>전공주제교과목의 전반적인 지식과 설계경험을 아우르는 </a:t>
            </a: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white"/>
                </a:solidFill>
              </a:rPr>
              <a:t>종합설계교과목으로 재료공학필수교과목을 선수과목으로 함</a:t>
            </a:r>
            <a:r>
              <a:rPr lang="en-US" altLang="ko-KR" sz="900" b="1" dirty="0">
                <a:solidFill>
                  <a:prstClr val="white"/>
                </a:solidFill>
              </a:rPr>
              <a:t>.</a:t>
            </a:r>
            <a:endParaRPr lang="ko-KR" altLang="en-US" sz="900" dirty="0">
              <a:solidFill>
                <a:prstClr val="white"/>
              </a:solidFill>
            </a:endParaRPr>
          </a:p>
        </p:txBody>
      </p:sp>
      <p:cxnSp>
        <p:nvCxnSpPr>
          <p:cNvPr id="100" name="직선 화살표 연결선 99"/>
          <p:cNvCxnSpPr/>
          <p:nvPr/>
        </p:nvCxnSpPr>
        <p:spPr>
          <a:xfrm>
            <a:off x="4427538" y="1752973"/>
            <a:ext cx="244792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직사각형 104"/>
          <p:cNvSpPr/>
          <p:nvPr/>
        </p:nvSpPr>
        <p:spPr>
          <a:xfrm>
            <a:off x="6913563" y="4306498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유기재료공학</a:t>
            </a:r>
          </a:p>
        </p:txBody>
      </p:sp>
      <p:cxnSp>
        <p:nvCxnSpPr>
          <p:cNvPr id="117" name="직선 화살표 연결선 116"/>
          <p:cNvCxnSpPr>
            <a:stCxn id="26" idx="3"/>
            <a:endCxn id="105" idx="1"/>
          </p:cNvCxnSpPr>
          <p:nvPr/>
        </p:nvCxnSpPr>
        <p:spPr>
          <a:xfrm>
            <a:off x="6756701" y="4449074"/>
            <a:ext cx="156862" cy="142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/>
          <p:nvPr/>
        </p:nvCxnSpPr>
        <p:spPr>
          <a:xfrm>
            <a:off x="6764538" y="3394371"/>
            <a:ext cx="179129" cy="11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꺾인 연결선 153"/>
          <p:cNvCxnSpPr>
            <a:stCxn id="78" idx="3"/>
            <a:endCxn id="17" idx="1"/>
          </p:cNvCxnSpPr>
          <p:nvPr/>
        </p:nvCxnSpPr>
        <p:spPr>
          <a:xfrm>
            <a:off x="2066925" y="3501232"/>
            <a:ext cx="291612" cy="570667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오른쪽 화살표 162"/>
          <p:cNvSpPr/>
          <p:nvPr/>
        </p:nvSpPr>
        <p:spPr>
          <a:xfrm>
            <a:off x="8459788" y="2924175"/>
            <a:ext cx="288925" cy="865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white"/>
              </a:solidFill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8712200" y="692150"/>
            <a:ext cx="431800" cy="12239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chemeClr val="tx1"/>
                </a:solidFill>
              </a:rPr>
              <a:t>재료종합설계</a:t>
            </a:r>
            <a:endParaRPr lang="en-US" altLang="ko-KR" sz="9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</p:txBody>
      </p:sp>
      <p:cxnSp>
        <p:nvCxnSpPr>
          <p:cNvPr id="95" name="꺾인 연결선 94"/>
          <p:cNvCxnSpPr/>
          <p:nvPr/>
        </p:nvCxnSpPr>
        <p:spPr>
          <a:xfrm>
            <a:off x="2782969" y="1279524"/>
            <a:ext cx="4537075" cy="215900"/>
          </a:xfrm>
          <a:prstGeom prst="bentConnector3">
            <a:avLst>
              <a:gd name="adj1" fmla="val -86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직선 화살표 연결선 102"/>
          <p:cNvCxnSpPr/>
          <p:nvPr/>
        </p:nvCxnSpPr>
        <p:spPr>
          <a:xfrm rot="5400000" flipH="1" flipV="1">
            <a:off x="7235826" y="1412875"/>
            <a:ext cx="144462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0" name="직사각형 109"/>
          <p:cNvSpPr/>
          <p:nvPr/>
        </p:nvSpPr>
        <p:spPr>
          <a:xfrm>
            <a:off x="5805347" y="2358364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제련공학</a:t>
            </a:r>
          </a:p>
        </p:txBody>
      </p:sp>
      <p:cxnSp>
        <p:nvCxnSpPr>
          <p:cNvPr id="114" name="직선 화살표 연결선 113"/>
          <p:cNvCxnSpPr/>
          <p:nvPr/>
        </p:nvCxnSpPr>
        <p:spPr>
          <a:xfrm flipV="1">
            <a:off x="5602224" y="2513609"/>
            <a:ext cx="181698" cy="364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화살표 연결선 134"/>
          <p:cNvCxnSpPr/>
          <p:nvPr/>
        </p:nvCxnSpPr>
        <p:spPr>
          <a:xfrm>
            <a:off x="3319446" y="4072493"/>
            <a:ext cx="1254479" cy="1422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직사각형 140"/>
          <p:cNvSpPr/>
          <p:nvPr/>
        </p:nvSpPr>
        <p:spPr>
          <a:xfrm>
            <a:off x="4574507" y="689236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재료기기분석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cxnSp>
        <p:nvCxnSpPr>
          <p:cNvPr id="185" name="직선 화살표 연결선 184"/>
          <p:cNvCxnSpPr/>
          <p:nvPr/>
        </p:nvCxnSpPr>
        <p:spPr>
          <a:xfrm flipV="1">
            <a:off x="4338638" y="1027113"/>
            <a:ext cx="1281112" cy="127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화살표 연결선 194"/>
          <p:cNvCxnSpPr/>
          <p:nvPr/>
        </p:nvCxnSpPr>
        <p:spPr>
          <a:xfrm flipV="1">
            <a:off x="4440169" y="2734907"/>
            <a:ext cx="2457156" cy="686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화살표 연결선 90"/>
          <p:cNvCxnSpPr>
            <a:endCxn id="6" idx="1"/>
          </p:cNvCxnSpPr>
          <p:nvPr/>
        </p:nvCxnSpPr>
        <p:spPr>
          <a:xfrm flipV="1">
            <a:off x="2119313" y="903288"/>
            <a:ext cx="26035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/>
          <p:cNvCxnSpPr>
            <a:stCxn id="6" idx="3"/>
          </p:cNvCxnSpPr>
          <p:nvPr/>
        </p:nvCxnSpPr>
        <p:spPr>
          <a:xfrm>
            <a:off x="3236913" y="903288"/>
            <a:ext cx="206375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/>
          <p:cNvCxnSpPr/>
          <p:nvPr/>
        </p:nvCxnSpPr>
        <p:spPr>
          <a:xfrm>
            <a:off x="2105991" y="1622169"/>
            <a:ext cx="66024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모서리가 둥근 직사각형 93"/>
          <p:cNvSpPr/>
          <p:nvPr/>
        </p:nvSpPr>
        <p:spPr>
          <a:xfrm>
            <a:off x="323850" y="44450"/>
            <a:ext cx="3672086" cy="3238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dirty="0">
                <a:solidFill>
                  <a:prstClr val="white"/>
                </a:solidFill>
              </a:rPr>
              <a:t>교과목 </a:t>
            </a:r>
            <a:r>
              <a:rPr lang="ko-KR" altLang="en-US" dirty="0" err="1" smtClean="0">
                <a:solidFill>
                  <a:prstClr val="white"/>
                </a:solidFill>
              </a:rPr>
              <a:t>이수체계도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en-US" altLang="ko-KR" dirty="0" smtClean="0">
                <a:solidFill>
                  <a:schemeClr val="bg1"/>
                </a:solidFill>
              </a:rPr>
              <a:t>2026</a:t>
            </a:r>
            <a:r>
              <a:rPr lang="ko-KR" altLang="en-US" dirty="0" smtClean="0">
                <a:solidFill>
                  <a:schemeClr val="bg1"/>
                </a:solidFill>
              </a:rPr>
              <a:t>학번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endParaRPr lang="en-US" altLang="ko-KR" dirty="0">
              <a:solidFill>
                <a:schemeClr val="bg1"/>
              </a:solidFill>
            </a:endParaRPr>
          </a:p>
        </p:txBody>
      </p:sp>
      <p:graphicFrame>
        <p:nvGraphicFramePr>
          <p:cNvPr id="43" name="표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079802"/>
              </p:ext>
            </p:extLst>
          </p:nvPr>
        </p:nvGraphicFramePr>
        <p:xfrm>
          <a:off x="52476" y="6350000"/>
          <a:ext cx="833587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2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9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4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82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전선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</a:rPr>
                        <a:t>(40)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4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16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19</a:t>
                      </a:r>
                      <a:endParaRPr lang="ko-KR" altLang="en-US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2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/>
                        <a:t>전필</a:t>
                      </a:r>
                      <a:r>
                        <a:rPr lang="en-US" altLang="ko-KR" sz="1000" b="1" dirty="0" smtClean="0"/>
                        <a:t>(13)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5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5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2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7" name="직사각형 106"/>
          <p:cNvSpPr/>
          <p:nvPr/>
        </p:nvSpPr>
        <p:spPr>
          <a:xfrm>
            <a:off x="6922680" y="732209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재료기계학습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39293" y="1500256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재료입문세미나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2358537" y="3275661"/>
            <a:ext cx="1116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재료제작기초실습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6913563" y="360859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재료세미나</a:t>
            </a:r>
          </a:p>
        </p:txBody>
      </p:sp>
      <p:cxnSp>
        <p:nvCxnSpPr>
          <p:cNvPr id="104" name="직선 화살표 연결선 103"/>
          <p:cNvCxnSpPr>
            <a:endCxn id="85" idx="1"/>
          </p:cNvCxnSpPr>
          <p:nvPr/>
        </p:nvCxnSpPr>
        <p:spPr>
          <a:xfrm>
            <a:off x="5546152" y="4086718"/>
            <a:ext cx="1727773" cy="1353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직사각형 105"/>
          <p:cNvSpPr/>
          <p:nvPr/>
        </p:nvSpPr>
        <p:spPr>
          <a:xfrm>
            <a:off x="2375844" y="2513014"/>
            <a:ext cx="952112" cy="37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재료물리화학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altLang="ko-KR" sz="700" b="1" dirty="0" smtClean="0">
                <a:solidFill>
                  <a:schemeClr val="bg1"/>
                </a:solidFill>
              </a:rPr>
              <a:t>(</a:t>
            </a:r>
            <a:r>
              <a:rPr lang="ko-KR" altLang="en-US" sz="700" b="1" dirty="0" smtClean="0">
                <a:solidFill>
                  <a:schemeClr val="bg1"/>
                </a:solidFill>
              </a:rPr>
              <a:t>구</a:t>
            </a:r>
            <a:r>
              <a:rPr lang="en-US" altLang="ko-KR" sz="7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700" b="1" dirty="0" smtClean="0">
                <a:solidFill>
                  <a:schemeClr val="bg1"/>
                </a:solidFill>
              </a:rPr>
              <a:t>재료물리화학</a:t>
            </a:r>
            <a:r>
              <a:rPr lang="en-US" altLang="ko-KR" sz="700" b="1" dirty="0" smtClean="0">
                <a:solidFill>
                  <a:schemeClr val="bg1"/>
                </a:solidFill>
              </a:rPr>
              <a:t>1)</a:t>
            </a:r>
            <a:endParaRPr lang="ko-KR" altLang="en-US" sz="700" b="1" dirty="0">
              <a:solidFill>
                <a:schemeClr val="bg1"/>
              </a:solidFill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3438384" y="4733181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재료현대물리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78" name="직사각형 177"/>
          <p:cNvSpPr/>
          <p:nvPr/>
        </p:nvSpPr>
        <p:spPr>
          <a:xfrm>
            <a:off x="6926204" y="5989151"/>
            <a:ext cx="1368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재료종합실험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94" name="직사각형 193"/>
          <p:cNvSpPr/>
          <p:nvPr/>
        </p:nvSpPr>
        <p:spPr>
          <a:xfrm>
            <a:off x="4594224" y="2397967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재료이동현상론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cxnSp>
        <p:nvCxnSpPr>
          <p:cNvPr id="217" name="직선 화살표 연결선 216"/>
          <p:cNvCxnSpPr/>
          <p:nvPr/>
        </p:nvCxnSpPr>
        <p:spPr>
          <a:xfrm flipV="1">
            <a:off x="5582336" y="6139061"/>
            <a:ext cx="173089" cy="61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직선 화살표 연결선 231"/>
          <p:cNvCxnSpPr/>
          <p:nvPr/>
        </p:nvCxnSpPr>
        <p:spPr>
          <a:xfrm>
            <a:off x="3320028" y="5663114"/>
            <a:ext cx="1254479" cy="1422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386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/>
          </p:nvPr>
        </p:nvGraphicFramePr>
        <p:xfrm>
          <a:off x="250825" y="692150"/>
          <a:ext cx="8569324" cy="4602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92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238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재료공학부 졸업학점 </a:t>
                      </a:r>
                      <a:r>
                        <a:rPr lang="ko-KR" altLang="en-US" sz="1200" dirty="0" err="1" smtClean="0"/>
                        <a:t>이수기준</a:t>
                      </a:r>
                      <a:endParaRPr lang="ko-KR" altLang="en-US" sz="1200" dirty="0"/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1444" marR="91444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공학인증 </a:t>
                      </a:r>
                      <a:r>
                        <a:rPr lang="ko-KR" altLang="en-US" sz="1200" dirty="0" err="1" smtClean="0"/>
                        <a:t>이수기준</a:t>
                      </a:r>
                      <a:endParaRPr lang="ko-KR" altLang="en-US" sz="1200" dirty="0"/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비 고</a:t>
                      </a:r>
                      <a:endParaRPr kumimoji="0" lang="ko-KR" alt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20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교양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학문의 토대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글쓰기와 말하기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4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9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외국어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6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수학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MSC</a:t>
                      </a:r>
                      <a:r>
                        <a:rPr lang="ko-KR" altLang="en-US" sz="1100" dirty="0" smtClean="0">
                          <a:latin typeface="+mn-lt"/>
                        </a:rPr>
                        <a:t>과목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수학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smtClean="0">
                          <a:latin typeface="+mn-lt"/>
                        </a:rPr>
                        <a:t>과학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smtClean="0">
                          <a:latin typeface="+mn-lt"/>
                        </a:rPr>
                        <a:t>컴퓨터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27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졸업학점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충족 시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공학인증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만족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b="1" u="sng" dirty="0" smtClean="0">
                          <a:latin typeface="+mn-lt"/>
                        </a:rPr>
                        <a:t>* </a:t>
                      </a:r>
                      <a:r>
                        <a:rPr lang="ko-KR" altLang="en-US" sz="1100" b="1" u="sng" dirty="0" smtClean="0">
                          <a:latin typeface="+mn-lt"/>
                        </a:rPr>
                        <a:t>물리 또는 화학 중에서 적어도 한 과목은 </a:t>
                      </a:r>
                      <a:r>
                        <a:rPr lang="en-US" altLang="ko-KR" sz="1100" b="1" u="sng" dirty="0" smtClean="0">
                          <a:latin typeface="+mn-lt"/>
                        </a:rPr>
                        <a:t>2</a:t>
                      </a:r>
                      <a:r>
                        <a:rPr lang="ko-KR" altLang="en-US" sz="1100" b="1" u="sng" dirty="0" smtClean="0">
                          <a:latin typeface="+mn-lt"/>
                        </a:rPr>
                        <a:t>학기 연속으로 이수하여야 한다</a:t>
                      </a:r>
                      <a:r>
                        <a:rPr lang="en-US" altLang="ko-KR" sz="1100" b="1" u="sng" dirty="0" smtClean="0">
                          <a:latin typeface="+mn-lt"/>
                        </a:rPr>
                        <a:t>.</a:t>
                      </a:r>
                      <a:endParaRPr lang="ko-KR" altLang="en-US" sz="1100" b="1" u="sng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과학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컴퓨팅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3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08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교양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지성의 열쇠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베리타스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6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62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45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졸업학점 이수기준 충족 시</a:t>
                      </a:r>
                      <a:r>
                        <a:rPr lang="en-US" altLang="ko-KR" sz="1100" dirty="0" smtClean="0">
                          <a:latin typeface="+mn-lt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공학인증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만족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523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설계학점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9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전공필수 모두 이수할 경우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 설계 </a:t>
                      </a:r>
                      <a:r>
                        <a:rPr lang="en-US" altLang="ko-KR" sz="1100" dirty="0" smtClean="0">
                          <a:latin typeface="+mn-lt"/>
                        </a:rPr>
                        <a:t>10.5</a:t>
                      </a:r>
                      <a:r>
                        <a:rPr lang="ko-KR" altLang="en-US" sz="1100" dirty="0" smtClean="0">
                          <a:latin typeface="+mn-lt"/>
                        </a:rPr>
                        <a:t>학점 이수</a:t>
                      </a:r>
                      <a:endParaRPr lang="en-US" altLang="ko-KR" sz="1100" dirty="0" smtClean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26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총 학점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130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100" b="1" u="sng" dirty="0" smtClean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모서리가 둥근 직사각형 6"/>
          <p:cNvSpPr/>
          <p:nvPr/>
        </p:nvSpPr>
        <p:spPr>
          <a:xfrm>
            <a:off x="323850" y="5445125"/>
            <a:ext cx="18716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dirty="0"/>
              <a:t>재료공학부</a:t>
            </a:r>
            <a:endParaRPr lang="en-US" altLang="ko-KR" sz="1600" dirty="0"/>
          </a:p>
          <a:p>
            <a:pPr algn="ctr">
              <a:defRPr/>
            </a:pPr>
            <a:r>
              <a:rPr lang="ko-KR" altLang="en-US" sz="1600" dirty="0"/>
              <a:t>졸업학점 </a:t>
            </a:r>
            <a:endParaRPr lang="en-US" altLang="ko-KR" sz="1600" dirty="0"/>
          </a:p>
          <a:p>
            <a:pPr algn="ctr">
              <a:defRPr/>
            </a:pPr>
            <a:r>
              <a:rPr lang="ko-KR" altLang="en-US" sz="1600" dirty="0"/>
              <a:t>이수기준 만족</a:t>
            </a:r>
          </a:p>
        </p:txBody>
      </p:sp>
      <p:sp>
        <p:nvSpPr>
          <p:cNvPr id="9" name="덧셈 기호 8"/>
          <p:cNvSpPr/>
          <p:nvPr/>
        </p:nvSpPr>
        <p:spPr>
          <a:xfrm>
            <a:off x="2268538" y="5661025"/>
            <a:ext cx="790575" cy="792163"/>
          </a:xfrm>
          <a:prstGeom prst="mathPl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059113" y="5516563"/>
            <a:ext cx="3097212" cy="108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dirty="0"/>
              <a:t>물리 또는 화학 중 한 과목은 </a:t>
            </a:r>
            <a:r>
              <a:rPr lang="en-US" altLang="ko-KR" sz="1400" dirty="0"/>
              <a:t>2</a:t>
            </a:r>
            <a:r>
              <a:rPr lang="ko-KR" altLang="en-US" sz="1400" dirty="0"/>
              <a:t>학기 연속으로 </a:t>
            </a:r>
            <a:r>
              <a:rPr lang="ko-KR" altLang="en-US" sz="1400" dirty="0" smtClean="0"/>
              <a:t>이수</a:t>
            </a:r>
            <a:endParaRPr lang="en-US" altLang="ko-KR" sz="1400" dirty="0"/>
          </a:p>
        </p:txBody>
      </p:sp>
      <p:sp>
        <p:nvSpPr>
          <p:cNvPr id="11" name="등호 10"/>
          <p:cNvSpPr/>
          <p:nvPr/>
        </p:nvSpPr>
        <p:spPr>
          <a:xfrm>
            <a:off x="6300788" y="5876925"/>
            <a:ext cx="647700" cy="431800"/>
          </a:xfrm>
          <a:prstGeom prst="mathEqua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7019925" y="5516563"/>
            <a:ext cx="1800225" cy="108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dirty="0"/>
              <a:t>공학인증 이수기준 만족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755650" y="188913"/>
            <a:ext cx="3672334" cy="431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dirty="0"/>
              <a:t>공학인증 </a:t>
            </a:r>
            <a:r>
              <a:rPr kumimoji="0" lang="ko-KR" altLang="en-US" dirty="0" err="1" smtClean="0"/>
              <a:t>이수기준</a:t>
            </a:r>
            <a:r>
              <a:rPr kumimoji="0" lang="en-US" altLang="ko-KR" dirty="0" smtClean="0"/>
              <a:t>(</a:t>
            </a:r>
            <a:r>
              <a:rPr kumimoji="0" lang="en-US" altLang="ko-KR" dirty="0" smtClean="0"/>
              <a:t>2025</a:t>
            </a:r>
            <a:r>
              <a:rPr kumimoji="0" lang="ko-KR" altLang="en-US" dirty="0" smtClean="0"/>
              <a:t>학번</a:t>
            </a:r>
            <a:r>
              <a:rPr kumimoji="0" lang="en-US" altLang="ko-KR" dirty="0" smtClean="0"/>
              <a:t>)</a:t>
            </a:r>
            <a:endParaRPr kumimoji="0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7228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225" y="787400"/>
            <a:ext cx="928688" cy="214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수학및연습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093788" y="787400"/>
            <a:ext cx="1000125" cy="214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수학및연습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79663" y="757238"/>
            <a:ext cx="857250" cy="290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공학수학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451401" y="757018"/>
            <a:ext cx="871538" cy="290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공학수학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2225" y="1144588"/>
            <a:ext cx="2106613" cy="2143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 smtClean="0">
                <a:solidFill>
                  <a:prstClr val="black"/>
                </a:solidFill>
              </a:rPr>
              <a:t>컴퓨터의개념및실습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451224" y="111542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재료수치해석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125623" y="1500187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재료공학원리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451224" y="1672855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결정학개론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4574506" y="357122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재료구조분석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32270" y="111542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전산재료학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932270" y="1664118"/>
            <a:ext cx="1368000" cy="4873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재료결정결함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에너지재료및소자</a:t>
            </a:r>
            <a:r>
              <a:rPr lang="en-US" altLang="ko-KR" sz="900" b="1" dirty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나노기술과재료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358537" y="3927899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유기재료화학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2368183" y="2004776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재료열역학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4594224" y="1994015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재료상변태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586987" y="2784978"/>
            <a:ext cx="2172360" cy="4088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금속재료개론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고분재재료개론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세라믹재료개론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922680" y="2702568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응용전기화학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641747" y="3254780"/>
            <a:ext cx="1117600" cy="28657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세라믹스물리화학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920875" y="3178416"/>
            <a:ext cx="1368000" cy="360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세라믹스공정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전자세라믹스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574336" y="4300578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고분자재료화학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8701" y="4305074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고분자재료물리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4573925" y="4665121"/>
            <a:ext cx="37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물리야금학</a:t>
            </a:r>
            <a:r>
              <a:rPr lang="en-US" altLang="ko-KR" sz="900" b="1" dirty="0">
                <a:solidFill>
                  <a:schemeClr val="bg1"/>
                </a:solidFill>
              </a:rPr>
              <a:t>, </a:t>
            </a:r>
            <a:r>
              <a:rPr lang="ko-KR" altLang="en-US" sz="900" b="1" dirty="0" err="1" smtClean="0">
                <a:solidFill>
                  <a:schemeClr val="bg1"/>
                </a:solidFill>
              </a:rPr>
              <a:t>금속재료학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747687" y="5093838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재료의전자기적성질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866043" y="5008917"/>
            <a:ext cx="1814889" cy="9372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</a:rPr>
              <a:t>반도체집적공정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r>
              <a:rPr lang="en-US" altLang="ko-KR" sz="800" b="1" dirty="0">
                <a:solidFill>
                  <a:schemeClr val="bg1"/>
                </a:solidFill>
              </a:rPr>
              <a:t> </a:t>
            </a:r>
            <a:r>
              <a:rPr lang="ko-KR" altLang="en-US" sz="800" b="1" dirty="0" err="1" smtClean="0">
                <a:solidFill>
                  <a:schemeClr val="bg1"/>
                </a:solidFill>
              </a:rPr>
              <a:t>박막소자및응용</a:t>
            </a:r>
            <a:r>
              <a:rPr lang="en-US" altLang="ko-KR" sz="800" b="1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ko-KR" altLang="en-US" sz="800" b="1" dirty="0" err="1">
                <a:solidFill>
                  <a:schemeClr val="bg1"/>
                </a:solidFill>
              </a:rPr>
              <a:t>디스플레이재료및소자</a:t>
            </a:r>
            <a:r>
              <a:rPr lang="en-US" altLang="ko-KR" sz="800" b="1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최신반도체재료및소자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</a:rPr>
              <a:t>분자전자재료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r>
              <a:rPr lang="ko-KR" altLang="en-US" sz="800" b="1" dirty="0" smtClean="0">
                <a:solidFill>
                  <a:schemeClr val="bg1"/>
                </a:solidFill>
              </a:rPr>
              <a:t> 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스핀재료과학과응용</a:t>
            </a:r>
            <a:endParaRPr lang="en-US" altLang="ko-KR" sz="8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차세대반도체재료및소자</a:t>
            </a:r>
            <a:endParaRPr lang="en-US" altLang="ko-KR" sz="8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뉴로모픽컴퓨팅재료소자및알고리즘</a:t>
            </a:r>
            <a:endParaRPr lang="en-US" altLang="ko-KR" sz="800" b="1" dirty="0">
              <a:solidFill>
                <a:schemeClr val="bg1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165225" y="4221163"/>
            <a:ext cx="928688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</a:t>
            </a:r>
            <a:r>
              <a:rPr lang="en-US" altLang="ko-KR" sz="900" b="1" dirty="0">
                <a:solidFill>
                  <a:prstClr val="black"/>
                </a:solidFill>
              </a:rPr>
              <a:t>2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4763" y="430213"/>
            <a:ext cx="2160587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1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2219325" y="430213"/>
            <a:ext cx="2160588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2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6" name="모서리가 둥근 직사각형 35"/>
          <p:cNvSpPr/>
          <p:nvPr/>
        </p:nvSpPr>
        <p:spPr>
          <a:xfrm>
            <a:off x="4433888" y="430213"/>
            <a:ext cx="2160587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3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6677025" y="430213"/>
            <a:ext cx="1782763" cy="190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4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2331288" y="553819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재료역학개론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4594224" y="5525628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  <a:latin typeface="+mj-lt"/>
              </a:rPr>
              <a:t>재료의기계적거동</a:t>
            </a:r>
            <a:endParaRPr lang="ko-KR" altLang="en-US" sz="9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597102" y="5989151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757067" y="6004757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cxnSp>
        <p:nvCxnSpPr>
          <p:cNvPr id="47" name="직선 화살표 연결선 46"/>
          <p:cNvCxnSpPr>
            <a:stCxn id="4" idx="3"/>
            <a:endCxn id="5" idx="1"/>
          </p:cNvCxnSpPr>
          <p:nvPr/>
        </p:nvCxnSpPr>
        <p:spPr>
          <a:xfrm>
            <a:off x="950913" y="893763"/>
            <a:ext cx="14287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/>
          <p:nvPr/>
        </p:nvCxnSpPr>
        <p:spPr>
          <a:xfrm>
            <a:off x="2135188" y="1243013"/>
            <a:ext cx="132238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>
            <a:stCxn id="9" idx="3"/>
            <a:endCxn id="14" idx="1"/>
          </p:cNvCxnSpPr>
          <p:nvPr/>
        </p:nvCxnSpPr>
        <p:spPr>
          <a:xfrm>
            <a:off x="4405224" y="1259421"/>
            <a:ext cx="2527046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/>
          <p:nvPr/>
        </p:nvCxnSpPr>
        <p:spPr>
          <a:xfrm>
            <a:off x="2105991" y="1750557"/>
            <a:ext cx="1345234" cy="720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화살표 연결선 98"/>
          <p:cNvCxnSpPr>
            <a:stCxn id="19" idx="3"/>
            <a:endCxn id="20" idx="1"/>
          </p:cNvCxnSpPr>
          <p:nvPr/>
        </p:nvCxnSpPr>
        <p:spPr>
          <a:xfrm flipV="1">
            <a:off x="3322183" y="2138015"/>
            <a:ext cx="1272041" cy="1076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꺾인 연결선 111"/>
          <p:cNvCxnSpPr>
            <a:stCxn id="33" idx="3"/>
          </p:cNvCxnSpPr>
          <p:nvPr/>
        </p:nvCxnSpPr>
        <p:spPr>
          <a:xfrm flipV="1">
            <a:off x="2093913" y="2646364"/>
            <a:ext cx="285750" cy="2108199"/>
          </a:xfrm>
          <a:prstGeom prst="bentConnector3">
            <a:avLst>
              <a:gd name="adj1" fmla="val 39565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꺾인 연결선 114"/>
          <p:cNvCxnSpPr>
            <a:stCxn id="33" idx="3"/>
            <a:endCxn id="149" idx="1"/>
          </p:cNvCxnSpPr>
          <p:nvPr/>
        </p:nvCxnSpPr>
        <p:spPr>
          <a:xfrm>
            <a:off x="2093913" y="4754563"/>
            <a:ext cx="1344471" cy="12261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8" name="꺾인 연결선 117"/>
          <p:cNvCxnSpPr>
            <a:stCxn id="33" idx="3"/>
            <a:endCxn id="38" idx="1"/>
          </p:cNvCxnSpPr>
          <p:nvPr/>
        </p:nvCxnSpPr>
        <p:spPr>
          <a:xfrm>
            <a:off x="2093913" y="4754563"/>
            <a:ext cx="237375" cy="927629"/>
          </a:xfrm>
          <a:prstGeom prst="bentConnector3">
            <a:avLst>
              <a:gd name="adj1" fmla="val 45813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꺾인 연결선 125"/>
          <p:cNvCxnSpPr/>
          <p:nvPr/>
        </p:nvCxnSpPr>
        <p:spPr>
          <a:xfrm flipV="1">
            <a:off x="4374391" y="2541967"/>
            <a:ext cx="214311" cy="162894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꺾인 연결선 133"/>
          <p:cNvCxnSpPr/>
          <p:nvPr/>
        </p:nvCxnSpPr>
        <p:spPr>
          <a:xfrm>
            <a:off x="3337817" y="2245790"/>
            <a:ext cx="2458144" cy="9135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꺾인 연결선 137"/>
          <p:cNvCxnSpPr>
            <a:endCxn id="23" idx="1"/>
          </p:cNvCxnSpPr>
          <p:nvPr/>
        </p:nvCxnSpPr>
        <p:spPr>
          <a:xfrm>
            <a:off x="4448355" y="2826667"/>
            <a:ext cx="1193392" cy="571399"/>
          </a:xfrm>
          <a:prstGeom prst="bentConnector3">
            <a:avLst>
              <a:gd name="adj1" fmla="val 336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꺾인 연결선 158"/>
          <p:cNvCxnSpPr/>
          <p:nvPr/>
        </p:nvCxnSpPr>
        <p:spPr>
          <a:xfrm>
            <a:off x="3339958" y="4195519"/>
            <a:ext cx="1213454" cy="24590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7" name="직선 화살표 연결선 166"/>
          <p:cNvCxnSpPr>
            <a:stCxn id="25" idx="3"/>
            <a:endCxn id="26" idx="1"/>
          </p:cNvCxnSpPr>
          <p:nvPr/>
        </p:nvCxnSpPr>
        <p:spPr>
          <a:xfrm>
            <a:off x="5582336" y="4444578"/>
            <a:ext cx="166365" cy="449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꺾인 연결선 173"/>
          <p:cNvCxnSpPr>
            <a:endCxn id="29" idx="1"/>
          </p:cNvCxnSpPr>
          <p:nvPr/>
        </p:nvCxnSpPr>
        <p:spPr>
          <a:xfrm flipV="1">
            <a:off x="4357231" y="4809121"/>
            <a:ext cx="216694" cy="9809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꺾인 연결선 176"/>
          <p:cNvCxnSpPr>
            <a:endCxn id="30" idx="1"/>
          </p:cNvCxnSpPr>
          <p:nvPr/>
        </p:nvCxnSpPr>
        <p:spPr>
          <a:xfrm>
            <a:off x="4430885" y="5018956"/>
            <a:ext cx="1316802" cy="21888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6" name="꺾인 연결선 185"/>
          <p:cNvCxnSpPr>
            <a:stCxn id="30" idx="3"/>
            <a:endCxn id="31" idx="1"/>
          </p:cNvCxnSpPr>
          <p:nvPr/>
        </p:nvCxnSpPr>
        <p:spPr>
          <a:xfrm>
            <a:off x="6701687" y="5237838"/>
            <a:ext cx="164356" cy="239719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오른쪽 화살표 204"/>
          <p:cNvSpPr/>
          <p:nvPr/>
        </p:nvSpPr>
        <p:spPr>
          <a:xfrm>
            <a:off x="2165350" y="6145213"/>
            <a:ext cx="2286000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3452520" y="2518508"/>
            <a:ext cx="954000" cy="37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현대재료물리화학</a:t>
            </a:r>
            <a:endParaRPr lang="en-US" altLang="ko-KR" sz="900" b="1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altLang="ko-KR" sz="700" b="1" dirty="0" smtClean="0">
                <a:solidFill>
                  <a:prstClr val="black"/>
                </a:solidFill>
              </a:rPr>
              <a:t>(</a:t>
            </a:r>
            <a:r>
              <a:rPr lang="ko-KR" altLang="en-US" sz="700" b="1" dirty="0" smtClean="0">
                <a:solidFill>
                  <a:prstClr val="black"/>
                </a:solidFill>
              </a:rPr>
              <a:t>구</a:t>
            </a:r>
            <a:r>
              <a:rPr lang="en-US" altLang="ko-KR" sz="7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</a:rPr>
              <a:t>재료물리화학</a:t>
            </a:r>
            <a:r>
              <a:rPr lang="en-US" altLang="ko-KR" sz="700" b="1" dirty="0" smtClean="0">
                <a:solidFill>
                  <a:prstClr val="black"/>
                </a:solidFill>
              </a:rPr>
              <a:t>2)</a:t>
            </a:r>
            <a:endParaRPr lang="ko-KR" altLang="en-US" sz="700" b="1" dirty="0">
              <a:solidFill>
                <a:prstClr val="black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5795961" y="359534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전기회로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5619750" y="669408"/>
            <a:ext cx="954000" cy="5236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재료공정통계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분석및설계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재료반응공정및설계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7273925" y="3956253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생체의료용재료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4574336" y="3931222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재료바이오입문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cxnSp>
        <p:nvCxnSpPr>
          <p:cNvPr id="139" name="직선 화살표 연결선 138"/>
          <p:cNvCxnSpPr>
            <a:endCxn id="141" idx="1"/>
          </p:cNvCxnSpPr>
          <p:nvPr/>
        </p:nvCxnSpPr>
        <p:spPr>
          <a:xfrm flipV="1">
            <a:off x="4366545" y="833236"/>
            <a:ext cx="207962" cy="840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직사각형 77"/>
          <p:cNvSpPr/>
          <p:nvPr/>
        </p:nvSpPr>
        <p:spPr>
          <a:xfrm>
            <a:off x="1138238" y="2997200"/>
            <a:ext cx="928687" cy="1008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</a:t>
            </a:r>
            <a:r>
              <a:rPr lang="en-US" altLang="ko-KR" sz="900" b="1" dirty="0">
                <a:solidFill>
                  <a:prstClr val="black"/>
                </a:solidFill>
              </a:rPr>
              <a:t>2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58738" y="2997200"/>
            <a:ext cx="928687" cy="1008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</a:t>
            </a:r>
            <a:r>
              <a:rPr lang="en-US" altLang="ko-KR" sz="900" b="1" dirty="0">
                <a:solidFill>
                  <a:prstClr val="black"/>
                </a:solidFill>
              </a:rPr>
              <a:t>1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58738" y="4221163"/>
            <a:ext cx="928687" cy="1079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물리학</a:t>
            </a:r>
            <a:r>
              <a:rPr lang="en-US" altLang="ko-KR" sz="900" b="1" dirty="0">
                <a:solidFill>
                  <a:prstClr val="black"/>
                </a:solidFill>
              </a:rPr>
              <a:t>1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</a:p>
        </p:txBody>
      </p:sp>
      <p:cxnSp>
        <p:nvCxnSpPr>
          <p:cNvPr id="111" name="직선 화살표 연결선 110"/>
          <p:cNvCxnSpPr/>
          <p:nvPr/>
        </p:nvCxnSpPr>
        <p:spPr>
          <a:xfrm>
            <a:off x="987425" y="3643313"/>
            <a:ext cx="150813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화살표 연결선 112"/>
          <p:cNvCxnSpPr/>
          <p:nvPr/>
        </p:nvCxnSpPr>
        <p:spPr>
          <a:xfrm>
            <a:off x="995363" y="4724400"/>
            <a:ext cx="152400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직사각형 82"/>
          <p:cNvSpPr/>
          <p:nvPr/>
        </p:nvSpPr>
        <p:spPr>
          <a:xfrm>
            <a:off x="8712200" y="692150"/>
            <a:ext cx="431800" cy="5616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white"/>
                </a:solidFill>
              </a:rPr>
              <a:t>전공주제교과목의 전반적인 지식과 설계경험을 아우르는 </a:t>
            </a: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white"/>
                </a:solidFill>
              </a:rPr>
              <a:t>종합설계교과목으로 재료공학필수교과목을 선수과목으로 함</a:t>
            </a:r>
            <a:r>
              <a:rPr lang="en-US" altLang="ko-KR" sz="900" b="1" dirty="0">
                <a:solidFill>
                  <a:prstClr val="white"/>
                </a:solidFill>
              </a:rPr>
              <a:t>.</a:t>
            </a:r>
            <a:endParaRPr lang="ko-KR" altLang="en-US" sz="900" dirty="0">
              <a:solidFill>
                <a:prstClr val="white"/>
              </a:solidFill>
            </a:endParaRPr>
          </a:p>
        </p:txBody>
      </p:sp>
      <p:cxnSp>
        <p:nvCxnSpPr>
          <p:cNvPr id="100" name="직선 화살표 연결선 99"/>
          <p:cNvCxnSpPr/>
          <p:nvPr/>
        </p:nvCxnSpPr>
        <p:spPr>
          <a:xfrm>
            <a:off x="4427538" y="1752973"/>
            <a:ext cx="244792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직사각형 104"/>
          <p:cNvSpPr/>
          <p:nvPr/>
        </p:nvSpPr>
        <p:spPr>
          <a:xfrm>
            <a:off x="6913563" y="4306498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유기재료공학</a:t>
            </a:r>
          </a:p>
        </p:txBody>
      </p:sp>
      <p:cxnSp>
        <p:nvCxnSpPr>
          <p:cNvPr id="117" name="직선 화살표 연결선 116"/>
          <p:cNvCxnSpPr>
            <a:stCxn id="26" idx="3"/>
            <a:endCxn id="105" idx="1"/>
          </p:cNvCxnSpPr>
          <p:nvPr/>
        </p:nvCxnSpPr>
        <p:spPr>
          <a:xfrm>
            <a:off x="6756701" y="4449074"/>
            <a:ext cx="156862" cy="142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/>
          <p:nvPr/>
        </p:nvCxnSpPr>
        <p:spPr>
          <a:xfrm>
            <a:off x="6764538" y="3394371"/>
            <a:ext cx="179129" cy="11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꺾인 연결선 153"/>
          <p:cNvCxnSpPr>
            <a:stCxn id="78" idx="3"/>
            <a:endCxn id="17" idx="1"/>
          </p:cNvCxnSpPr>
          <p:nvPr/>
        </p:nvCxnSpPr>
        <p:spPr>
          <a:xfrm>
            <a:off x="2066925" y="3501232"/>
            <a:ext cx="291612" cy="570667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오른쪽 화살표 162"/>
          <p:cNvSpPr/>
          <p:nvPr/>
        </p:nvSpPr>
        <p:spPr>
          <a:xfrm>
            <a:off x="8459788" y="2924175"/>
            <a:ext cx="288925" cy="865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white"/>
              </a:solidFill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8712200" y="692150"/>
            <a:ext cx="431800" cy="12239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chemeClr val="tx1"/>
                </a:solidFill>
              </a:rPr>
              <a:t>재료종합설계</a:t>
            </a:r>
            <a:endParaRPr lang="en-US" altLang="ko-KR" sz="9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</p:txBody>
      </p:sp>
      <p:cxnSp>
        <p:nvCxnSpPr>
          <p:cNvPr id="95" name="꺾인 연결선 94"/>
          <p:cNvCxnSpPr/>
          <p:nvPr/>
        </p:nvCxnSpPr>
        <p:spPr>
          <a:xfrm>
            <a:off x="2782969" y="1279524"/>
            <a:ext cx="4537075" cy="215900"/>
          </a:xfrm>
          <a:prstGeom prst="bentConnector3">
            <a:avLst>
              <a:gd name="adj1" fmla="val -86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직선 화살표 연결선 102"/>
          <p:cNvCxnSpPr/>
          <p:nvPr/>
        </p:nvCxnSpPr>
        <p:spPr>
          <a:xfrm rot="5400000" flipH="1" flipV="1">
            <a:off x="7235826" y="1412875"/>
            <a:ext cx="144462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0" name="직사각형 109"/>
          <p:cNvSpPr/>
          <p:nvPr/>
        </p:nvSpPr>
        <p:spPr>
          <a:xfrm>
            <a:off x="5805347" y="2358364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제련공학</a:t>
            </a:r>
          </a:p>
        </p:txBody>
      </p:sp>
      <p:cxnSp>
        <p:nvCxnSpPr>
          <p:cNvPr id="114" name="직선 화살표 연결선 113"/>
          <p:cNvCxnSpPr/>
          <p:nvPr/>
        </p:nvCxnSpPr>
        <p:spPr>
          <a:xfrm flipV="1">
            <a:off x="5602224" y="2513609"/>
            <a:ext cx="181698" cy="364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화살표 연결선 134"/>
          <p:cNvCxnSpPr/>
          <p:nvPr/>
        </p:nvCxnSpPr>
        <p:spPr>
          <a:xfrm>
            <a:off x="3319446" y="4072493"/>
            <a:ext cx="1254479" cy="1422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직사각형 140"/>
          <p:cNvSpPr/>
          <p:nvPr/>
        </p:nvSpPr>
        <p:spPr>
          <a:xfrm>
            <a:off x="4574507" y="689236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재료기기분석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cxnSp>
        <p:nvCxnSpPr>
          <p:cNvPr id="185" name="직선 화살표 연결선 184"/>
          <p:cNvCxnSpPr/>
          <p:nvPr/>
        </p:nvCxnSpPr>
        <p:spPr>
          <a:xfrm flipV="1">
            <a:off x="4338638" y="1027113"/>
            <a:ext cx="1281112" cy="127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화살표 연결선 194"/>
          <p:cNvCxnSpPr/>
          <p:nvPr/>
        </p:nvCxnSpPr>
        <p:spPr>
          <a:xfrm flipV="1">
            <a:off x="4440169" y="2734907"/>
            <a:ext cx="2457156" cy="686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화살표 연결선 90"/>
          <p:cNvCxnSpPr>
            <a:endCxn id="6" idx="1"/>
          </p:cNvCxnSpPr>
          <p:nvPr/>
        </p:nvCxnSpPr>
        <p:spPr>
          <a:xfrm flipV="1">
            <a:off x="2119313" y="903288"/>
            <a:ext cx="26035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/>
          <p:cNvCxnSpPr>
            <a:stCxn id="6" idx="3"/>
          </p:cNvCxnSpPr>
          <p:nvPr/>
        </p:nvCxnSpPr>
        <p:spPr>
          <a:xfrm>
            <a:off x="3236913" y="903288"/>
            <a:ext cx="206375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/>
          <p:cNvCxnSpPr/>
          <p:nvPr/>
        </p:nvCxnSpPr>
        <p:spPr>
          <a:xfrm>
            <a:off x="2105991" y="1622169"/>
            <a:ext cx="66024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모서리가 둥근 직사각형 93"/>
          <p:cNvSpPr/>
          <p:nvPr/>
        </p:nvSpPr>
        <p:spPr>
          <a:xfrm>
            <a:off x="323850" y="44450"/>
            <a:ext cx="3672086" cy="3238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dirty="0">
                <a:solidFill>
                  <a:prstClr val="white"/>
                </a:solidFill>
              </a:rPr>
              <a:t>교과목 </a:t>
            </a:r>
            <a:r>
              <a:rPr lang="ko-KR" altLang="en-US" dirty="0" err="1" smtClean="0">
                <a:solidFill>
                  <a:prstClr val="white"/>
                </a:solidFill>
              </a:rPr>
              <a:t>이수체계도</a:t>
            </a:r>
            <a:r>
              <a:rPr lang="en-US" altLang="ko-KR" dirty="0" smtClean="0">
                <a:solidFill>
                  <a:schemeClr val="bg1"/>
                </a:solidFill>
              </a:rPr>
              <a:t>(2025</a:t>
            </a:r>
            <a:r>
              <a:rPr lang="ko-KR" altLang="en-US" dirty="0" smtClean="0">
                <a:solidFill>
                  <a:schemeClr val="bg1"/>
                </a:solidFill>
              </a:rPr>
              <a:t>학번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endParaRPr lang="en-US" altLang="ko-KR" dirty="0">
              <a:solidFill>
                <a:schemeClr val="bg1"/>
              </a:solidFill>
            </a:endParaRPr>
          </a:p>
        </p:txBody>
      </p:sp>
      <p:graphicFrame>
        <p:nvGraphicFramePr>
          <p:cNvPr id="43" name="표 42"/>
          <p:cNvGraphicFramePr>
            <a:graphicFrameLocks noGrp="1"/>
          </p:cNvGraphicFramePr>
          <p:nvPr>
            <p:extLst/>
          </p:nvPr>
        </p:nvGraphicFramePr>
        <p:xfrm>
          <a:off x="52476" y="6350000"/>
          <a:ext cx="833587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2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9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4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82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전선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</a:rPr>
                        <a:t>(40)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4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16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19</a:t>
                      </a:r>
                      <a:endParaRPr lang="ko-KR" altLang="en-US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2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/>
                        <a:t>전필</a:t>
                      </a:r>
                      <a:r>
                        <a:rPr lang="en-US" altLang="ko-KR" sz="1000" b="1" dirty="0" smtClean="0"/>
                        <a:t>(13)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5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5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2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7" name="직사각형 106"/>
          <p:cNvSpPr/>
          <p:nvPr/>
        </p:nvSpPr>
        <p:spPr>
          <a:xfrm>
            <a:off x="6922680" y="732209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재료기계학습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39293" y="1500256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재료입문세미나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2358537" y="3275661"/>
            <a:ext cx="1116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재료제작기초실습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6913563" y="360859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재료세미나</a:t>
            </a:r>
          </a:p>
        </p:txBody>
      </p:sp>
      <p:cxnSp>
        <p:nvCxnSpPr>
          <p:cNvPr id="104" name="직선 화살표 연결선 103"/>
          <p:cNvCxnSpPr>
            <a:endCxn id="85" idx="1"/>
          </p:cNvCxnSpPr>
          <p:nvPr/>
        </p:nvCxnSpPr>
        <p:spPr>
          <a:xfrm>
            <a:off x="5546152" y="4086718"/>
            <a:ext cx="1727773" cy="1353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직사각형 105"/>
          <p:cNvSpPr/>
          <p:nvPr/>
        </p:nvSpPr>
        <p:spPr>
          <a:xfrm>
            <a:off x="2375844" y="2513014"/>
            <a:ext cx="952112" cy="37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재료물리화학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altLang="ko-KR" sz="700" b="1" dirty="0" smtClean="0">
                <a:solidFill>
                  <a:schemeClr val="bg1"/>
                </a:solidFill>
              </a:rPr>
              <a:t>(</a:t>
            </a:r>
            <a:r>
              <a:rPr lang="ko-KR" altLang="en-US" sz="700" b="1" dirty="0" smtClean="0">
                <a:solidFill>
                  <a:schemeClr val="bg1"/>
                </a:solidFill>
              </a:rPr>
              <a:t>구</a:t>
            </a:r>
            <a:r>
              <a:rPr lang="en-US" altLang="ko-KR" sz="7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700" b="1" dirty="0" smtClean="0">
                <a:solidFill>
                  <a:schemeClr val="bg1"/>
                </a:solidFill>
              </a:rPr>
              <a:t>재료물리화학</a:t>
            </a:r>
            <a:r>
              <a:rPr lang="en-US" altLang="ko-KR" sz="700" b="1" dirty="0" smtClean="0">
                <a:solidFill>
                  <a:schemeClr val="bg1"/>
                </a:solidFill>
              </a:rPr>
              <a:t>1)</a:t>
            </a:r>
            <a:endParaRPr lang="ko-KR" altLang="en-US" sz="700" b="1" dirty="0">
              <a:solidFill>
                <a:schemeClr val="bg1"/>
              </a:solidFill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3438384" y="4733181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재료현대물리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78" name="직사각형 177"/>
          <p:cNvSpPr/>
          <p:nvPr/>
        </p:nvSpPr>
        <p:spPr>
          <a:xfrm>
            <a:off x="6926204" y="5989151"/>
            <a:ext cx="1368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재료종합실험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94" name="직사각형 193"/>
          <p:cNvSpPr/>
          <p:nvPr/>
        </p:nvSpPr>
        <p:spPr>
          <a:xfrm>
            <a:off x="4594224" y="2397967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재료이동현상론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cxnSp>
        <p:nvCxnSpPr>
          <p:cNvPr id="217" name="직선 화살표 연결선 216"/>
          <p:cNvCxnSpPr/>
          <p:nvPr/>
        </p:nvCxnSpPr>
        <p:spPr>
          <a:xfrm flipV="1">
            <a:off x="5582336" y="6139061"/>
            <a:ext cx="173089" cy="61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직선 화살표 연결선 231"/>
          <p:cNvCxnSpPr/>
          <p:nvPr/>
        </p:nvCxnSpPr>
        <p:spPr>
          <a:xfrm>
            <a:off x="3320028" y="5663114"/>
            <a:ext cx="1254479" cy="1422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33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247895"/>
              </p:ext>
            </p:extLst>
          </p:nvPr>
        </p:nvGraphicFramePr>
        <p:xfrm>
          <a:off x="250825" y="692150"/>
          <a:ext cx="8569324" cy="4602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92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238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재료공학부 졸업학점 </a:t>
                      </a:r>
                      <a:r>
                        <a:rPr lang="ko-KR" altLang="en-US" sz="1200" dirty="0" err="1" smtClean="0"/>
                        <a:t>이수기준</a:t>
                      </a:r>
                      <a:endParaRPr lang="ko-KR" altLang="en-US" sz="1200" dirty="0"/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1444" marR="91444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공학인증 </a:t>
                      </a:r>
                      <a:r>
                        <a:rPr lang="ko-KR" altLang="en-US" sz="1200" dirty="0" err="1" smtClean="0"/>
                        <a:t>이수기준</a:t>
                      </a:r>
                      <a:endParaRPr lang="ko-KR" altLang="en-US" sz="1200" dirty="0"/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비 고</a:t>
                      </a:r>
                      <a:endParaRPr kumimoji="0" lang="ko-KR" alt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20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교양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학문의 기초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사고와 표현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4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9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외국어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6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수량적 분석과 추론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MSC</a:t>
                      </a:r>
                      <a:r>
                        <a:rPr lang="ko-KR" altLang="en-US" sz="1100" dirty="0" smtClean="0">
                          <a:latin typeface="+mn-lt"/>
                        </a:rPr>
                        <a:t>과목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수학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smtClean="0">
                          <a:latin typeface="+mn-lt"/>
                        </a:rPr>
                        <a:t>과학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smtClean="0">
                          <a:latin typeface="+mn-lt"/>
                        </a:rPr>
                        <a:t>컴퓨터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30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졸업학점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충족 시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공학인증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만족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b="1" u="sng" dirty="0" smtClean="0">
                          <a:latin typeface="+mn-lt"/>
                        </a:rPr>
                        <a:t>* </a:t>
                      </a:r>
                      <a:r>
                        <a:rPr lang="ko-KR" altLang="en-US" sz="1100" b="1" u="sng" dirty="0" smtClean="0">
                          <a:latin typeface="+mn-lt"/>
                        </a:rPr>
                        <a:t>물리 또는 화학 중에서 적어도 한 과목은 </a:t>
                      </a:r>
                      <a:r>
                        <a:rPr lang="en-US" altLang="ko-KR" sz="1100" b="1" u="sng" dirty="0" smtClean="0">
                          <a:latin typeface="+mn-lt"/>
                        </a:rPr>
                        <a:t>2</a:t>
                      </a:r>
                      <a:r>
                        <a:rPr lang="ko-KR" altLang="en-US" sz="1100" b="1" u="sng" dirty="0" smtClean="0">
                          <a:latin typeface="+mn-lt"/>
                        </a:rPr>
                        <a:t>학기 연속으로 이수하여야 한다</a:t>
                      </a:r>
                      <a:r>
                        <a:rPr lang="en-US" altLang="ko-KR" sz="1100" b="1" u="sng" dirty="0" smtClean="0">
                          <a:latin typeface="+mn-lt"/>
                        </a:rPr>
                        <a:t>.</a:t>
                      </a:r>
                      <a:endParaRPr lang="ko-KR" altLang="en-US" sz="1100" b="1" u="sng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과학적 사고와 실험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16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컴퓨터와 정보 활용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08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교양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학문의 세계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6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62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45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졸업학점 이수기준 충족 시</a:t>
                      </a:r>
                      <a:r>
                        <a:rPr lang="en-US" altLang="ko-KR" sz="1100" dirty="0" smtClean="0">
                          <a:latin typeface="+mn-lt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공학인증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만족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523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설계학점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9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전공필수 모두 이수할 경우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 설계 </a:t>
                      </a:r>
                      <a:r>
                        <a:rPr lang="en-US" altLang="ko-KR" sz="1100" dirty="0" smtClean="0">
                          <a:latin typeface="+mn-lt"/>
                        </a:rPr>
                        <a:t>10.5</a:t>
                      </a:r>
                      <a:r>
                        <a:rPr lang="ko-KR" altLang="en-US" sz="1100" dirty="0" smtClean="0">
                          <a:latin typeface="+mn-lt"/>
                        </a:rPr>
                        <a:t>학점 이수</a:t>
                      </a:r>
                      <a:endParaRPr lang="en-US" altLang="ko-KR" sz="1100" dirty="0" smtClean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26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총 학점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130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en-US" altLang="ko-KR" sz="1100" b="1" u="sng" dirty="0" smtClean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모서리가 둥근 직사각형 6"/>
          <p:cNvSpPr/>
          <p:nvPr/>
        </p:nvSpPr>
        <p:spPr>
          <a:xfrm>
            <a:off x="323850" y="5445125"/>
            <a:ext cx="18716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dirty="0"/>
              <a:t>재료공학부</a:t>
            </a:r>
            <a:endParaRPr lang="en-US" altLang="ko-KR" sz="1600" dirty="0"/>
          </a:p>
          <a:p>
            <a:pPr algn="ctr">
              <a:defRPr/>
            </a:pPr>
            <a:r>
              <a:rPr lang="ko-KR" altLang="en-US" sz="1600" dirty="0"/>
              <a:t>졸업학점 </a:t>
            </a:r>
            <a:endParaRPr lang="en-US" altLang="ko-KR" sz="1600" dirty="0"/>
          </a:p>
          <a:p>
            <a:pPr algn="ctr">
              <a:defRPr/>
            </a:pPr>
            <a:r>
              <a:rPr lang="ko-KR" altLang="en-US" sz="1600" dirty="0"/>
              <a:t>이수기준 만족</a:t>
            </a:r>
          </a:p>
        </p:txBody>
      </p:sp>
      <p:sp>
        <p:nvSpPr>
          <p:cNvPr id="9" name="덧셈 기호 8"/>
          <p:cNvSpPr/>
          <p:nvPr/>
        </p:nvSpPr>
        <p:spPr>
          <a:xfrm>
            <a:off x="2268538" y="5661025"/>
            <a:ext cx="790575" cy="792163"/>
          </a:xfrm>
          <a:prstGeom prst="mathPl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059113" y="5516563"/>
            <a:ext cx="3097212" cy="108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dirty="0"/>
              <a:t>물리 또는 화학 중 한 과목은 </a:t>
            </a:r>
            <a:r>
              <a:rPr lang="en-US" altLang="ko-KR" sz="1400" dirty="0"/>
              <a:t>2</a:t>
            </a:r>
            <a:r>
              <a:rPr lang="ko-KR" altLang="en-US" sz="1400" dirty="0"/>
              <a:t>학기 연속으로 </a:t>
            </a:r>
            <a:r>
              <a:rPr lang="ko-KR" altLang="en-US" sz="1400" dirty="0" smtClean="0"/>
              <a:t>이수</a:t>
            </a:r>
            <a:endParaRPr lang="en-US" altLang="ko-KR" sz="1400" dirty="0"/>
          </a:p>
        </p:txBody>
      </p:sp>
      <p:sp>
        <p:nvSpPr>
          <p:cNvPr id="11" name="등호 10"/>
          <p:cNvSpPr/>
          <p:nvPr/>
        </p:nvSpPr>
        <p:spPr>
          <a:xfrm>
            <a:off x="6300788" y="5876925"/>
            <a:ext cx="647700" cy="431800"/>
          </a:xfrm>
          <a:prstGeom prst="mathEqua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7019925" y="5516563"/>
            <a:ext cx="1800225" cy="108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dirty="0"/>
              <a:t>공학인증 이수기준 만족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755650" y="188913"/>
            <a:ext cx="3672334" cy="431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dirty="0"/>
              <a:t>공학인증 </a:t>
            </a:r>
            <a:r>
              <a:rPr kumimoji="0" lang="ko-KR" altLang="en-US" dirty="0" err="1" smtClean="0"/>
              <a:t>이수기준</a:t>
            </a:r>
            <a:r>
              <a:rPr kumimoji="0" lang="en-US" altLang="ko-KR" dirty="0" smtClean="0"/>
              <a:t>(2024</a:t>
            </a:r>
            <a:r>
              <a:rPr kumimoji="0" lang="ko-KR" altLang="en-US" dirty="0" smtClean="0"/>
              <a:t>학번</a:t>
            </a:r>
            <a:r>
              <a:rPr kumimoji="0" lang="en-US" altLang="ko-KR" dirty="0" smtClean="0"/>
              <a:t>)</a:t>
            </a:r>
            <a:endParaRPr kumimoji="0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22103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225" y="787400"/>
            <a:ext cx="928688" cy="214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수학및연습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093788" y="787400"/>
            <a:ext cx="1000125" cy="214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수학및연습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79663" y="757238"/>
            <a:ext cx="857250" cy="290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공학수학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451401" y="757018"/>
            <a:ext cx="871538" cy="290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공학수학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2225" y="1144588"/>
            <a:ext cx="2106613" cy="2143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컴퓨터의기초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451224" y="111542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재료수치해석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125623" y="1500187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재료공학원리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451224" y="1672855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결정학개론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4574506" y="357122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재료구조분석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32270" y="111542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전산재료학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932270" y="1664118"/>
            <a:ext cx="1368000" cy="4873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재료결정결함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에너지재료및소자</a:t>
            </a:r>
            <a:r>
              <a:rPr lang="en-US" altLang="ko-KR" sz="900" b="1" dirty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나노기술과재료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358537" y="3927899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유기재료화학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2368183" y="2004776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재료열역학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4594224" y="1994015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재료상변태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586987" y="2784978"/>
            <a:ext cx="2172360" cy="4088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금속재료개론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고분재재료개론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세라믹재료개론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922680" y="2702568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응용전기화학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641747" y="3254780"/>
            <a:ext cx="1117600" cy="28657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세라믹스물리화학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920875" y="3178416"/>
            <a:ext cx="1368000" cy="360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세라믹스공정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전자세라믹스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574336" y="4300578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고분자재료화학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8701" y="4305074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고분자재료물리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4573925" y="4665121"/>
            <a:ext cx="37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물리야금학</a:t>
            </a:r>
            <a:r>
              <a:rPr lang="en-US" altLang="ko-KR" sz="900" b="1" dirty="0">
                <a:solidFill>
                  <a:schemeClr val="bg1"/>
                </a:solidFill>
              </a:rPr>
              <a:t>, </a:t>
            </a:r>
            <a:r>
              <a:rPr lang="ko-KR" altLang="en-US" sz="900" b="1" dirty="0" err="1" smtClean="0">
                <a:solidFill>
                  <a:schemeClr val="bg1"/>
                </a:solidFill>
              </a:rPr>
              <a:t>금속재료학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747687" y="5093838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재료의전자기적성질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866043" y="5008917"/>
            <a:ext cx="1814889" cy="9372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</a:rPr>
              <a:t>반도체집적공정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r>
              <a:rPr lang="en-US" altLang="ko-KR" sz="800" b="1" dirty="0">
                <a:solidFill>
                  <a:schemeClr val="bg1"/>
                </a:solidFill>
              </a:rPr>
              <a:t> </a:t>
            </a:r>
            <a:r>
              <a:rPr lang="ko-KR" altLang="en-US" sz="800" b="1" dirty="0" err="1" smtClean="0">
                <a:solidFill>
                  <a:schemeClr val="bg1"/>
                </a:solidFill>
              </a:rPr>
              <a:t>박막소자및응용</a:t>
            </a:r>
            <a:r>
              <a:rPr lang="en-US" altLang="ko-KR" sz="800" b="1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ko-KR" altLang="en-US" sz="800" b="1" dirty="0" err="1">
                <a:solidFill>
                  <a:schemeClr val="bg1"/>
                </a:solidFill>
              </a:rPr>
              <a:t>디스플레이재료및소자</a:t>
            </a:r>
            <a:r>
              <a:rPr lang="en-US" altLang="ko-KR" sz="800" b="1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최신반도체재료및소자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</a:rPr>
              <a:t>분자전자재료</a:t>
            </a:r>
            <a:r>
              <a:rPr lang="en-US" altLang="ko-KR" sz="800" b="1" dirty="0" smtClean="0">
                <a:solidFill>
                  <a:schemeClr val="bg1"/>
                </a:solidFill>
              </a:rPr>
              <a:t>,</a:t>
            </a:r>
            <a:r>
              <a:rPr lang="ko-KR" altLang="en-US" sz="800" b="1" dirty="0" smtClean="0">
                <a:solidFill>
                  <a:schemeClr val="bg1"/>
                </a:solidFill>
              </a:rPr>
              <a:t> 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스핀재료과학과응용</a:t>
            </a:r>
            <a:endParaRPr lang="en-US" altLang="ko-KR" sz="8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차세대반도체재료및소자</a:t>
            </a:r>
            <a:endParaRPr lang="en-US" altLang="ko-KR" sz="8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 smtClean="0">
                <a:solidFill>
                  <a:schemeClr val="bg1"/>
                </a:solidFill>
              </a:rPr>
              <a:t>뉴로모픽컴퓨팅재료소자및알고리즘</a:t>
            </a:r>
            <a:endParaRPr lang="en-US" altLang="ko-KR" sz="800" b="1" dirty="0">
              <a:solidFill>
                <a:schemeClr val="bg1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165225" y="4221163"/>
            <a:ext cx="928688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</a:t>
            </a:r>
            <a:r>
              <a:rPr lang="en-US" altLang="ko-KR" sz="900" b="1" dirty="0">
                <a:solidFill>
                  <a:prstClr val="black"/>
                </a:solidFill>
              </a:rPr>
              <a:t>2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4763" y="430213"/>
            <a:ext cx="2160587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1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2219325" y="430213"/>
            <a:ext cx="2160588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2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6" name="모서리가 둥근 직사각형 35"/>
          <p:cNvSpPr/>
          <p:nvPr/>
        </p:nvSpPr>
        <p:spPr>
          <a:xfrm>
            <a:off x="4433888" y="430213"/>
            <a:ext cx="2160587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3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6677025" y="430213"/>
            <a:ext cx="1782763" cy="190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4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2331288" y="553819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재료역학개론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4594224" y="5525628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  <a:latin typeface="+mj-lt"/>
              </a:rPr>
              <a:t>재료의기계적거동</a:t>
            </a:r>
            <a:endParaRPr lang="ko-KR" altLang="en-US" sz="9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597102" y="5989151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757067" y="6004757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cxnSp>
        <p:nvCxnSpPr>
          <p:cNvPr id="47" name="직선 화살표 연결선 46"/>
          <p:cNvCxnSpPr>
            <a:stCxn id="4" idx="3"/>
            <a:endCxn id="5" idx="1"/>
          </p:cNvCxnSpPr>
          <p:nvPr/>
        </p:nvCxnSpPr>
        <p:spPr>
          <a:xfrm>
            <a:off x="950913" y="893763"/>
            <a:ext cx="14287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/>
          <p:nvPr/>
        </p:nvCxnSpPr>
        <p:spPr>
          <a:xfrm>
            <a:off x="2135188" y="1243013"/>
            <a:ext cx="132238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>
            <a:stCxn id="9" idx="3"/>
            <a:endCxn id="14" idx="1"/>
          </p:cNvCxnSpPr>
          <p:nvPr/>
        </p:nvCxnSpPr>
        <p:spPr>
          <a:xfrm>
            <a:off x="4405224" y="1259421"/>
            <a:ext cx="2527046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/>
          <p:nvPr/>
        </p:nvCxnSpPr>
        <p:spPr>
          <a:xfrm>
            <a:off x="2105991" y="1750557"/>
            <a:ext cx="1345234" cy="720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화살표 연결선 98"/>
          <p:cNvCxnSpPr>
            <a:stCxn id="19" idx="3"/>
            <a:endCxn id="20" idx="1"/>
          </p:cNvCxnSpPr>
          <p:nvPr/>
        </p:nvCxnSpPr>
        <p:spPr>
          <a:xfrm flipV="1">
            <a:off x="3322183" y="2138015"/>
            <a:ext cx="1272041" cy="1076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꺾인 연결선 111"/>
          <p:cNvCxnSpPr>
            <a:stCxn id="33" idx="3"/>
          </p:cNvCxnSpPr>
          <p:nvPr/>
        </p:nvCxnSpPr>
        <p:spPr>
          <a:xfrm flipV="1">
            <a:off x="2093913" y="2646364"/>
            <a:ext cx="285750" cy="2108199"/>
          </a:xfrm>
          <a:prstGeom prst="bentConnector3">
            <a:avLst>
              <a:gd name="adj1" fmla="val 39565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꺾인 연결선 114"/>
          <p:cNvCxnSpPr>
            <a:stCxn id="33" idx="3"/>
            <a:endCxn id="149" idx="1"/>
          </p:cNvCxnSpPr>
          <p:nvPr/>
        </p:nvCxnSpPr>
        <p:spPr>
          <a:xfrm>
            <a:off x="2093913" y="4754563"/>
            <a:ext cx="1344471" cy="12261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8" name="꺾인 연결선 117"/>
          <p:cNvCxnSpPr>
            <a:stCxn id="33" idx="3"/>
            <a:endCxn id="38" idx="1"/>
          </p:cNvCxnSpPr>
          <p:nvPr/>
        </p:nvCxnSpPr>
        <p:spPr>
          <a:xfrm>
            <a:off x="2093913" y="4754563"/>
            <a:ext cx="237375" cy="927629"/>
          </a:xfrm>
          <a:prstGeom prst="bentConnector3">
            <a:avLst>
              <a:gd name="adj1" fmla="val 45813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꺾인 연결선 125"/>
          <p:cNvCxnSpPr/>
          <p:nvPr/>
        </p:nvCxnSpPr>
        <p:spPr>
          <a:xfrm flipV="1">
            <a:off x="4374391" y="2541967"/>
            <a:ext cx="214311" cy="162894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꺾인 연결선 133"/>
          <p:cNvCxnSpPr/>
          <p:nvPr/>
        </p:nvCxnSpPr>
        <p:spPr>
          <a:xfrm>
            <a:off x="3337817" y="2245790"/>
            <a:ext cx="2458144" cy="9135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꺾인 연결선 137"/>
          <p:cNvCxnSpPr>
            <a:endCxn id="23" idx="1"/>
          </p:cNvCxnSpPr>
          <p:nvPr/>
        </p:nvCxnSpPr>
        <p:spPr>
          <a:xfrm>
            <a:off x="4448355" y="2826667"/>
            <a:ext cx="1193392" cy="571399"/>
          </a:xfrm>
          <a:prstGeom prst="bentConnector3">
            <a:avLst>
              <a:gd name="adj1" fmla="val 336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꺾인 연결선 158"/>
          <p:cNvCxnSpPr/>
          <p:nvPr/>
        </p:nvCxnSpPr>
        <p:spPr>
          <a:xfrm>
            <a:off x="3339958" y="4195519"/>
            <a:ext cx="1213454" cy="24590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7" name="직선 화살표 연결선 166"/>
          <p:cNvCxnSpPr>
            <a:stCxn id="25" idx="3"/>
            <a:endCxn id="26" idx="1"/>
          </p:cNvCxnSpPr>
          <p:nvPr/>
        </p:nvCxnSpPr>
        <p:spPr>
          <a:xfrm>
            <a:off x="5582336" y="4444578"/>
            <a:ext cx="166365" cy="449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꺾인 연결선 173"/>
          <p:cNvCxnSpPr>
            <a:endCxn id="29" idx="1"/>
          </p:cNvCxnSpPr>
          <p:nvPr/>
        </p:nvCxnSpPr>
        <p:spPr>
          <a:xfrm flipV="1">
            <a:off x="4357231" y="4809121"/>
            <a:ext cx="216694" cy="9809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꺾인 연결선 176"/>
          <p:cNvCxnSpPr>
            <a:endCxn id="30" idx="1"/>
          </p:cNvCxnSpPr>
          <p:nvPr/>
        </p:nvCxnSpPr>
        <p:spPr>
          <a:xfrm>
            <a:off x="4430885" y="5018956"/>
            <a:ext cx="1316802" cy="21888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6" name="꺾인 연결선 185"/>
          <p:cNvCxnSpPr>
            <a:stCxn id="30" idx="3"/>
            <a:endCxn id="31" idx="1"/>
          </p:cNvCxnSpPr>
          <p:nvPr/>
        </p:nvCxnSpPr>
        <p:spPr>
          <a:xfrm>
            <a:off x="6701687" y="5237838"/>
            <a:ext cx="164356" cy="239719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오른쪽 화살표 204"/>
          <p:cNvSpPr/>
          <p:nvPr/>
        </p:nvSpPr>
        <p:spPr>
          <a:xfrm>
            <a:off x="2165350" y="6145213"/>
            <a:ext cx="2286000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3452520" y="2518508"/>
            <a:ext cx="954000" cy="37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현대재료물리화학</a:t>
            </a:r>
            <a:endParaRPr lang="en-US" altLang="ko-KR" sz="900" b="1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altLang="ko-KR" sz="700" b="1" dirty="0" smtClean="0">
                <a:solidFill>
                  <a:prstClr val="black"/>
                </a:solidFill>
              </a:rPr>
              <a:t>(</a:t>
            </a:r>
            <a:r>
              <a:rPr lang="ko-KR" altLang="en-US" sz="700" b="1" dirty="0" smtClean="0">
                <a:solidFill>
                  <a:prstClr val="black"/>
                </a:solidFill>
              </a:rPr>
              <a:t>구</a:t>
            </a:r>
            <a:r>
              <a:rPr lang="en-US" altLang="ko-KR" sz="7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700" b="1" dirty="0" smtClean="0">
                <a:solidFill>
                  <a:prstClr val="black"/>
                </a:solidFill>
              </a:rPr>
              <a:t>재료물리화학</a:t>
            </a:r>
            <a:r>
              <a:rPr lang="en-US" altLang="ko-KR" sz="700" b="1" dirty="0" smtClean="0">
                <a:solidFill>
                  <a:prstClr val="black"/>
                </a:solidFill>
              </a:rPr>
              <a:t>2)</a:t>
            </a:r>
            <a:endParaRPr lang="ko-KR" altLang="en-US" sz="700" b="1" dirty="0">
              <a:solidFill>
                <a:prstClr val="black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5795961" y="3595342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전기회로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5619750" y="669408"/>
            <a:ext cx="954000" cy="5236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재료공정통계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분석및설계</a:t>
            </a:r>
            <a:r>
              <a:rPr lang="en-US" altLang="ko-KR" sz="900" b="1" dirty="0" smtClean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재료반응공정및설계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7273925" y="3956253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생체의료용재료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4574336" y="3931222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재료바이오입문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cxnSp>
        <p:nvCxnSpPr>
          <p:cNvPr id="139" name="직선 화살표 연결선 138"/>
          <p:cNvCxnSpPr>
            <a:endCxn id="141" idx="1"/>
          </p:cNvCxnSpPr>
          <p:nvPr/>
        </p:nvCxnSpPr>
        <p:spPr>
          <a:xfrm flipV="1">
            <a:off x="4366545" y="833236"/>
            <a:ext cx="207962" cy="840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직사각형 77"/>
          <p:cNvSpPr/>
          <p:nvPr/>
        </p:nvSpPr>
        <p:spPr>
          <a:xfrm>
            <a:off x="1138238" y="2997200"/>
            <a:ext cx="928687" cy="1008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</a:t>
            </a:r>
            <a:r>
              <a:rPr lang="en-US" altLang="ko-KR" sz="900" b="1" dirty="0">
                <a:solidFill>
                  <a:prstClr val="black"/>
                </a:solidFill>
              </a:rPr>
              <a:t>2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58738" y="2997200"/>
            <a:ext cx="928687" cy="1008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</a:t>
            </a:r>
            <a:r>
              <a:rPr lang="en-US" altLang="ko-KR" sz="900" b="1" dirty="0">
                <a:solidFill>
                  <a:prstClr val="black"/>
                </a:solidFill>
              </a:rPr>
              <a:t>1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58738" y="4221163"/>
            <a:ext cx="928687" cy="1079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물리학</a:t>
            </a:r>
            <a:r>
              <a:rPr lang="en-US" altLang="ko-KR" sz="900" b="1" dirty="0">
                <a:solidFill>
                  <a:prstClr val="black"/>
                </a:solidFill>
              </a:rPr>
              <a:t>1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</a:p>
        </p:txBody>
      </p:sp>
      <p:cxnSp>
        <p:nvCxnSpPr>
          <p:cNvPr id="111" name="직선 화살표 연결선 110"/>
          <p:cNvCxnSpPr/>
          <p:nvPr/>
        </p:nvCxnSpPr>
        <p:spPr>
          <a:xfrm>
            <a:off x="987425" y="3643313"/>
            <a:ext cx="150813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화살표 연결선 112"/>
          <p:cNvCxnSpPr/>
          <p:nvPr/>
        </p:nvCxnSpPr>
        <p:spPr>
          <a:xfrm>
            <a:off x="995363" y="4724400"/>
            <a:ext cx="152400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직사각형 82"/>
          <p:cNvSpPr/>
          <p:nvPr/>
        </p:nvSpPr>
        <p:spPr>
          <a:xfrm>
            <a:off x="8712200" y="692150"/>
            <a:ext cx="431800" cy="5616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white"/>
                </a:solidFill>
              </a:rPr>
              <a:t>전공주제교과목의 전반적인 지식과 설계경험을 아우르는 </a:t>
            </a: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white"/>
                </a:solidFill>
              </a:rPr>
              <a:t>종합설계교과목으로 재료공학필수교과목을 선수과목으로 함</a:t>
            </a:r>
            <a:r>
              <a:rPr lang="en-US" altLang="ko-KR" sz="900" b="1" dirty="0">
                <a:solidFill>
                  <a:prstClr val="white"/>
                </a:solidFill>
              </a:rPr>
              <a:t>.</a:t>
            </a:r>
            <a:endParaRPr lang="ko-KR" altLang="en-US" sz="900" dirty="0">
              <a:solidFill>
                <a:prstClr val="white"/>
              </a:solidFill>
            </a:endParaRPr>
          </a:p>
        </p:txBody>
      </p:sp>
      <p:cxnSp>
        <p:nvCxnSpPr>
          <p:cNvPr id="100" name="직선 화살표 연결선 99"/>
          <p:cNvCxnSpPr/>
          <p:nvPr/>
        </p:nvCxnSpPr>
        <p:spPr>
          <a:xfrm>
            <a:off x="4427538" y="1752973"/>
            <a:ext cx="244792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직사각형 104"/>
          <p:cNvSpPr/>
          <p:nvPr/>
        </p:nvSpPr>
        <p:spPr>
          <a:xfrm>
            <a:off x="6913563" y="4306498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유기재료공학</a:t>
            </a:r>
          </a:p>
        </p:txBody>
      </p:sp>
      <p:cxnSp>
        <p:nvCxnSpPr>
          <p:cNvPr id="117" name="직선 화살표 연결선 116"/>
          <p:cNvCxnSpPr>
            <a:stCxn id="26" idx="3"/>
            <a:endCxn id="105" idx="1"/>
          </p:cNvCxnSpPr>
          <p:nvPr/>
        </p:nvCxnSpPr>
        <p:spPr>
          <a:xfrm>
            <a:off x="6756701" y="4449074"/>
            <a:ext cx="156862" cy="142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/>
          <p:nvPr/>
        </p:nvCxnSpPr>
        <p:spPr>
          <a:xfrm>
            <a:off x="6764538" y="3394371"/>
            <a:ext cx="179129" cy="11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꺾인 연결선 153"/>
          <p:cNvCxnSpPr>
            <a:stCxn id="78" idx="3"/>
            <a:endCxn id="17" idx="1"/>
          </p:cNvCxnSpPr>
          <p:nvPr/>
        </p:nvCxnSpPr>
        <p:spPr>
          <a:xfrm>
            <a:off x="2066925" y="3501232"/>
            <a:ext cx="291612" cy="570667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오른쪽 화살표 162"/>
          <p:cNvSpPr/>
          <p:nvPr/>
        </p:nvSpPr>
        <p:spPr>
          <a:xfrm>
            <a:off x="8459788" y="2924175"/>
            <a:ext cx="288925" cy="865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white"/>
              </a:solidFill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8712200" y="692150"/>
            <a:ext cx="431800" cy="12239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chemeClr val="tx1"/>
                </a:solidFill>
              </a:rPr>
              <a:t>재료종합설계</a:t>
            </a:r>
            <a:endParaRPr lang="en-US" altLang="ko-KR" sz="9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</p:txBody>
      </p:sp>
      <p:cxnSp>
        <p:nvCxnSpPr>
          <p:cNvPr id="95" name="꺾인 연결선 94"/>
          <p:cNvCxnSpPr/>
          <p:nvPr/>
        </p:nvCxnSpPr>
        <p:spPr>
          <a:xfrm>
            <a:off x="2782969" y="1279524"/>
            <a:ext cx="4537075" cy="215900"/>
          </a:xfrm>
          <a:prstGeom prst="bentConnector3">
            <a:avLst>
              <a:gd name="adj1" fmla="val -86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직선 화살표 연결선 102"/>
          <p:cNvCxnSpPr/>
          <p:nvPr/>
        </p:nvCxnSpPr>
        <p:spPr>
          <a:xfrm rot="5400000" flipH="1" flipV="1">
            <a:off x="7235826" y="1412875"/>
            <a:ext cx="144462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0" name="직사각형 109"/>
          <p:cNvSpPr/>
          <p:nvPr/>
        </p:nvSpPr>
        <p:spPr>
          <a:xfrm>
            <a:off x="5805347" y="2358364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제련공학</a:t>
            </a:r>
          </a:p>
        </p:txBody>
      </p:sp>
      <p:cxnSp>
        <p:nvCxnSpPr>
          <p:cNvPr id="114" name="직선 화살표 연결선 113"/>
          <p:cNvCxnSpPr/>
          <p:nvPr/>
        </p:nvCxnSpPr>
        <p:spPr>
          <a:xfrm flipV="1">
            <a:off x="5602224" y="2513609"/>
            <a:ext cx="181698" cy="364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화살표 연결선 134"/>
          <p:cNvCxnSpPr/>
          <p:nvPr/>
        </p:nvCxnSpPr>
        <p:spPr>
          <a:xfrm>
            <a:off x="3319446" y="4072493"/>
            <a:ext cx="1254479" cy="1422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직사각형 140"/>
          <p:cNvSpPr/>
          <p:nvPr/>
        </p:nvSpPr>
        <p:spPr>
          <a:xfrm>
            <a:off x="4574507" y="689236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재료기기분석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cxnSp>
        <p:nvCxnSpPr>
          <p:cNvPr id="185" name="직선 화살표 연결선 184"/>
          <p:cNvCxnSpPr/>
          <p:nvPr/>
        </p:nvCxnSpPr>
        <p:spPr>
          <a:xfrm flipV="1">
            <a:off x="4338638" y="1027113"/>
            <a:ext cx="1281112" cy="127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화살표 연결선 194"/>
          <p:cNvCxnSpPr/>
          <p:nvPr/>
        </p:nvCxnSpPr>
        <p:spPr>
          <a:xfrm flipV="1">
            <a:off x="4440169" y="2734907"/>
            <a:ext cx="2457156" cy="6866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화살표 연결선 90"/>
          <p:cNvCxnSpPr>
            <a:endCxn id="6" idx="1"/>
          </p:cNvCxnSpPr>
          <p:nvPr/>
        </p:nvCxnSpPr>
        <p:spPr>
          <a:xfrm flipV="1">
            <a:off x="2119313" y="903288"/>
            <a:ext cx="26035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/>
          <p:cNvCxnSpPr>
            <a:stCxn id="6" idx="3"/>
          </p:cNvCxnSpPr>
          <p:nvPr/>
        </p:nvCxnSpPr>
        <p:spPr>
          <a:xfrm>
            <a:off x="3236913" y="903288"/>
            <a:ext cx="206375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/>
          <p:cNvCxnSpPr/>
          <p:nvPr/>
        </p:nvCxnSpPr>
        <p:spPr>
          <a:xfrm>
            <a:off x="2105991" y="1622169"/>
            <a:ext cx="66024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모서리가 둥근 직사각형 93"/>
          <p:cNvSpPr/>
          <p:nvPr/>
        </p:nvSpPr>
        <p:spPr>
          <a:xfrm>
            <a:off x="323850" y="44450"/>
            <a:ext cx="3672086" cy="3238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dirty="0">
                <a:solidFill>
                  <a:prstClr val="white"/>
                </a:solidFill>
              </a:rPr>
              <a:t>교과목 </a:t>
            </a:r>
            <a:r>
              <a:rPr lang="ko-KR" altLang="en-US" dirty="0" err="1" smtClean="0">
                <a:solidFill>
                  <a:prstClr val="white"/>
                </a:solidFill>
              </a:rPr>
              <a:t>이수체계도</a:t>
            </a:r>
            <a:r>
              <a:rPr lang="en-US" altLang="ko-KR" dirty="0" smtClean="0">
                <a:solidFill>
                  <a:schemeClr val="bg1"/>
                </a:solidFill>
              </a:rPr>
              <a:t>(2024</a:t>
            </a:r>
            <a:r>
              <a:rPr lang="ko-KR" altLang="en-US" dirty="0" smtClean="0">
                <a:solidFill>
                  <a:schemeClr val="bg1"/>
                </a:solidFill>
              </a:rPr>
              <a:t>학번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endParaRPr lang="en-US" altLang="ko-KR" dirty="0">
              <a:solidFill>
                <a:schemeClr val="bg1"/>
              </a:solidFill>
            </a:endParaRPr>
          </a:p>
        </p:txBody>
      </p:sp>
      <p:graphicFrame>
        <p:nvGraphicFramePr>
          <p:cNvPr id="43" name="표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079802"/>
              </p:ext>
            </p:extLst>
          </p:nvPr>
        </p:nvGraphicFramePr>
        <p:xfrm>
          <a:off x="52476" y="6350000"/>
          <a:ext cx="833587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2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9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4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82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전선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</a:rPr>
                        <a:t>(40)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4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16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19</a:t>
                      </a:r>
                      <a:endParaRPr lang="ko-KR" altLang="en-US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2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/>
                        <a:t>전필</a:t>
                      </a:r>
                      <a:r>
                        <a:rPr lang="en-US" altLang="ko-KR" sz="1000" b="1" dirty="0" smtClean="0"/>
                        <a:t>(13)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5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5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2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7" name="직사각형 106"/>
          <p:cNvSpPr/>
          <p:nvPr/>
        </p:nvSpPr>
        <p:spPr>
          <a:xfrm>
            <a:off x="6922680" y="732209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재료기계학습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39293" y="1500256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재료입문세미나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2358537" y="3275661"/>
            <a:ext cx="1116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재료제작기초실습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6913563" y="3608591"/>
            <a:ext cx="954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재료세미나</a:t>
            </a:r>
          </a:p>
        </p:txBody>
      </p:sp>
      <p:cxnSp>
        <p:nvCxnSpPr>
          <p:cNvPr id="104" name="직선 화살표 연결선 103"/>
          <p:cNvCxnSpPr>
            <a:endCxn id="85" idx="1"/>
          </p:cNvCxnSpPr>
          <p:nvPr/>
        </p:nvCxnSpPr>
        <p:spPr>
          <a:xfrm>
            <a:off x="5546152" y="4086718"/>
            <a:ext cx="1727773" cy="1353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직사각형 105"/>
          <p:cNvSpPr/>
          <p:nvPr/>
        </p:nvSpPr>
        <p:spPr>
          <a:xfrm>
            <a:off x="2375844" y="2513014"/>
            <a:ext cx="952112" cy="37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재료물리화학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altLang="ko-KR" sz="700" b="1" dirty="0" smtClean="0">
                <a:solidFill>
                  <a:schemeClr val="bg1"/>
                </a:solidFill>
              </a:rPr>
              <a:t>(</a:t>
            </a:r>
            <a:r>
              <a:rPr lang="ko-KR" altLang="en-US" sz="700" b="1" dirty="0" smtClean="0">
                <a:solidFill>
                  <a:schemeClr val="bg1"/>
                </a:solidFill>
              </a:rPr>
              <a:t>구</a:t>
            </a:r>
            <a:r>
              <a:rPr lang="en-US" altLang="ko-KR" sz="7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700" b="1" dirty="0" smtClean="0">
                <a:solidFill>
                  <a:schemeClr val="bg1"/>
                </a:solidFill>
              </a:rPr>
              <a:t>재료물리화학</a:t>
            </a:r>
            <a:r>
              <a:rPr lang="en-US" altLang="ko-KR" sz="700" b="1" dirty="0" smtClean="0">
                <a:solidFill>
                  <a:schemeClr val="bg1"/>
                </a:solidFill>
              </a:rPr>
              <a:t>1)</a:t>
            </a:r>
            <a:endParaRPr lang="ko-KR" altLang="en-US" sz="700" b="1" dirty="0">
              <a:solidFill>
                <a:schemeClr val="bg1"/>
              </a:solidFill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3438384" y="4733181"/>
            <a:ext cx="954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재료현대물리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78" name="직사각형 177"/>
          <p:cNvSpPr/>
          <p:nvPr/>
        </p:nvSpPr>
        <p:spPr>
          <a:xfrm>
            <a:off x="6926204" y="5989151"/>
            <a:ext cx="1368000" cy="28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재료종합실험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94" name="직사각형 193"/>
          <p:cNvSpPr/>
          <p:nvPr/>
        </p:nvSpPr>
        <p:spPr>
          <a:xfrm>
            <a:off x="4594224" y="2397967"/>
            <a:ext cx="1008000" cy="288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재료이동현상론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cxnSp>
        <p:nvCxnSpPr>
          <p:cNvPr id="217" name="직선 화살표 연결선 216"/>
          <p:cNvCxnSpPr/>
          <p:nvPr/>
        </p:nvCxnSpPr>
        <p:spPr>
          <a:xfrm flipV="1">
            <a:off x="5582336" y="6139061"/>
            <a:ext cx="173089" cy="615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직선 화살표 연결선 231"/>
          <p:cNvCxnSpPr/>
          <p:nvPr/>
        </p:nvCxnSpPr>
        <p:spPr>
          <a:xfrm>
            <a:off x="3320028" y="5663114"/>
            <a:ext cx="1254479" cy="1422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4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454116"/>
              </p:ext>
            </p:extLst>
          </p:nvPr>
        </p:nvGraphicFramePr>
        <p:xfrm>
          <a:off x="250825" y="692150"/>
          <a:ext cx="8569324" cy="4633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92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238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재료공학부 졸업학점 </a:t>
                      </a:r>
                      <a:r>
                        <a:rPr lang="ko-KR" altLang="en-US" sz="1200" dirty="0" err="1" smtClean="0"/>
                        <a:t>이수기준</a:t>
                      </a:r>
                      <a:endParaRPr lang="ko-KR" altLang="en-US" sz="1200" dirty="0"/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1444" marR="91444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공학인증 </a:t>
                      </a:r>
                      <a:r>
                        <a:rPr lang="ko-KR" altLang="en-US" sz="1200" dirty="0" err="1" smtClean="0"/>
                        <a:t>이수기준</a:t>
                      </a:r>
                      <a:endParaRPr lang="ko-KR" altLang="en-US" sz="1200" dirty="0"/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비 고</a:t>
                      </a:r>
                      <a:endParaRPr kumimoji="0" lang="ko-KR" alt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20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교양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학문의 기초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사고와 표현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4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9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외국어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6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수량적 분석과 추론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MSC</a:t>
                      </a:r>
                      <a:r>
                        <a:rPr lang="ko-KR" altLang="en-US" sz="1100" dirty="0" smtClean="0">
                          <a:latin typeface="+mn-lt"/>
                        </a:rPr>
                        <a:t>과목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수학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smtClean="0">
                          <a:latin typeface="+mn-lt"/>
                        </a:rPr>
                        <a:t>과학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  <a:r>
                        <a:rPr lang="ko-KR" altLang="en-US" sz="1100" dirty="0" smtClean="0">
                          <a:latin typeface="+mn-lt"/>
                        </a:rPr>
                        <a:t>컴퓨터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30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졸업학점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충족 시</a:t>
                      </a:r>
                      <a:r>
                        <a:rPr lang="en-US" altLang="ko-KR" sz="1100" dirty="0" smtClean="0">
                          <a:latin typeface="+mn-lt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공학인증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만족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b="1" u="sng" dirty="0" smtClean="0">
                          <a:latin typeface="+mn-lt"/>
                        </a:rPr>
                        <a:t>* </a:t>
                      </a:r>
                      <a:r>
                        <a:rPr lang="ko-KR" altLang="en-US" sz="1100" b="1" u="sng" dirty="0" smtClean="0">
                          <a:latin typeface="+mn-lt"/>
                        </a:rPr>
                        <a:t>물리 또는 화학 중에서 적어도 한 과목은 </a:t>
                      </a:r>
                      <a:r>
                        <a:rPr lang="en-US" altLang="ko-KR" sz="1100" b="1" u="sng" dirty="0" smtClean="0">
                          <a:latin typeface="+mn-lt"/>
                        </a:rPr>
                        <a:t>2</a:t>
                      </a:r>
                      <a:r>
                        <a:rPr lang="ko-KR" altLang="en-US" sz="1100" b="1" u="sng" dirty="0" smtClean="0">
                          <a:latin typeface="+mn-lt"/>
                        </a:rPr>
                        <a:t>학기 연속으로 이수하여야 한다</a:t>
                      </a:r>
                      <a:r>
                        <a:rPr lang="en-US" altLang="ko-KR" sz="1100" b="1" u="sng" dirty="0" smtClean="0">
                          <a:latin typeface="+mn-lt"/>
                        </a:rPr>
                        <a:t>.</a:t>
                      </a:r>
                      <a:endParaRPr lang="ko-KR" altLang="en-US" sz="1100" b="1" u="sng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과학적 사고와 실험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16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컴퓨터와 정보 활용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08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교양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</a:t>
                      </a:r>
                      <a:r>
                        <a:rPr lang="ko-KR" altLang="en-US" sz="1100" dirty="0" smtClean="0">
                          <a:latin typeface="+mn-lt"/>
                        </a:rPr>
                        <a:t>학문의 세계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6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62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54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졸업학점 이수기준 충족 시</a:t>
                      </a:r>
                      <a:r>
                        <a:rPr lang="en-US" altLang="ko-KR" sz="1100" dirty="0" smtClean="0">
                          <a:latin typeface="+mn-lt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공학인증 </a:t>
                      </a:r>
                      <a:r>
                        <a:rPr lang="ko-KR" altLang="en-US" sz="1100" dirty="0" err="1" smtClean="0">
                          <a:latin typeface="+mn-lt"/>
                        </a:rPr>
                        <a:t>이수기준</a:t>
                      </a:r>
                      <a:r>
                        <a:rPr lang="ko-KR" altLang="en-US" sz="1100" dirty="0" smtClean="0">
                          <a:latin typeface="+mn-lt"/>
                        </a:rPr>
                        <a:t> 만족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523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설계학점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12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전공필수 모두 이수할 경우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 설계 </a:t>
                      </a:r>
                      <a:r>
                        <a:rPr lang="en-US" altLang="ko-KR" sz="1100" dirty="0" smtClean="0">
                          <a:latin typeface="+mn-lt"/>
                        </a:rPr>
                        <a:t>10.5</a:t>
                      </a:r>
                      <a:r>
                        <a:rPr lang="ko-KR" altLang="en-US" sz="1100" dirty="0" smtClean="0">
                          <a:latin typeface="+mn-lt"/>
                        </a:rPr>
                        <a:t>학점 이수</a:t>
                      </a:r>
                      <a:endParaRPr lang="en-US" altLang="ko-KR" sz="11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(1.5</a:t>
                      </a:r>
                      <a:r>
                        <a:rPr lang="ko-KR" altLang="en-US" sz="1100" dirty="0" smtClean="0">
                          <a:latin typeface="+mn-lt"/>
                        </a:rPr>
                        <a:t>학점만 전공선택과목에서 이수</a:t>
                      </a:r>
                      <a:r>
                        <a:rPr lang="en-US" altLang="ko-KR" sz="1100" dirty="0" smtClean="0">
                          <a:latin typeface="+mn-lt"/>
                        </a:rPr>
                        <a:t>)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26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+mn-lt"/>
                        </a:rPr>
                        <a:t>총 학점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+mn-lt"/>
                        </a:rPr>
                        <a:t>130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u="sng" dirty="0" smtClean="0"/>
                        <a:t>* </a:t>
                      </a:r>
                      <a:r>
                        <a:rPr lang="ko-KR" altLang="en-US" sz="1100" b="1" u="sng" dirty="0" smtClean="0"/>
                        <a:t>선택적 필수과목인 재료종합실험 교과목 수강 시</a:t>
                      </a:r>
                      <a:r>
                        <a:rPr lang="en-US" altLang="ko-KR" sz="1100" b="1" u="sng" dirty="0" smtClean="0"/>
                        <a:t>,</a:t>
                      </a:r>
                      <a:r>
                        <a:rPr lang="en-US" altLang="ko-KR" sz="1100" b="1" u="sng" baseline="0" dirty="0" smtClean="0"/>
                        <a:t> </a:t>
                      </a:r>
                    </a:p>
                    <a:p>
                      <a:pPr algn="ctr" latinLnBrk="1"/>
                      <a:r>
                        <a:rPr lang="ko-KR" altLang="en-US" sz="1100" b="1" u="sng" baseline="0" dirty="0" smtClean="0"/>
                        <a:t>설계학점 </a:t>
                      </a:r>
                      <a:r>
                        <a:rPr lang="en-US" altLang="ko-KR" sz="1100" b="1" u="sng" baseline="0" dirty="0" smtClean="0"/>
                        <a:t>12.5</a:t>
                      </a:r>
                      <a:r>
                        <a:rPr lang="ko-KR" altLang="en-US" sz="1100" b="1" u="sng" baseline="0" dirty="0" smtClean="0"/>
                        <a:t>학점으로 인증 기준 만족</a:t>
                      </a:r>
                      <a:endParaRPr lang="en-US" altLang="ko-KR" sz="1100" b="1" u="sng" dirty="0" smtClean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4" marR="9144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모서리가 둥근 직사각형 3"/>
          <p:cNvSpPr/>
          <p:nvPr/>
        </p:nvSpPr>
        <p:spPr>
          <a:xfrm>
            <a:off x="755650" y="188913"/>
            <a:ext cx="3672334" cy="431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r>
              <a:rPr kumimoji="0" lang="ko-KR" altLang="en-US" dirty="0"/>
              <a:t>공학인증 </a:t>
            </a:r>
            <a:r>
              <a:rPr kumimoji="0" lang="ko-KR" altLang="en-US" dirty="0" err="1" smtClean="0"/>
              <a:t>이수기준</a:t>
            </a:r>
            <a:r>
              <a:rPr kumimoji="0" lang="en-US" altLang="ko-KR" dirty="0" smtClean="0">
                <a:solidFill>
                  <a:schemeClr val="tx1"/>
                </a:solidFill>
              </a:rPr>
              <a:t>(2023</a:t>
            </a:r>
            <a:r>
              <a:rPr kumimoji="0" lang="ko-KR" altLang="en-US" dirty="0" smtClean="0">
                <a:solidFill>
                  <a:schemeClr val="tx1"/>
                </a:solidFill>
              </a:rPr>
              <a:t>학번까지</a:t>
            </a:r>
            <a:r>
              <a:rPr kumimoji="0" lang="en-US" altLang="ko-KR" dirty="0" smtClean="0">
                <a:solidFill>
                  <a:schemeClr val="tx1"/>
                </a:solidFill>
              </a:rPr>
              <a:t>)</a:t>
            </a:r>
            <a:endParaRPr kumimoji="0" lang="en-US" altLang="ko-KR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23850" y="5445125"/>
            <a:ext cx="18716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dirty="0"/>
              <a:t>재료공학부</a:t>
            </a:r>
            <a:endParaRPr lang="en-US" altLang="ko-KR" sz="1600" dirty="0"/>
          </a:p>
          <a:p>
            <a:pPr algn="ctr">
              <a:defRPr/>
            </a:pPr>
            <a:r>
              <a:rPr lang="ko-KR" altLang="en-US" sz="1600" dirty="0"/>
              <a:t>졸업학점 </a:t>
            </a:r>
            <a:endParaRPr lang="en-US" altLang="ko-KR" sz="1600" dirty="0"/>
          </a:p>
          <a:p>
            <a:pPr algn="ctr">
              <a:defRPr/>
            </a:pPr>
            <a:r>
              <a:rPr lang="ko-KR" altLang="en-US" sz="1600" dirty="0"/>
              <a:t>이수기준 만족</a:t>
            </a:r>
          </a:p>
        </p:txBody>
      </p:sp>
      <p:sp>
        <p:nvSpPr>
          <p:cNvPr id="9" name="덧셈 기호 8"/>
          <p:cNvSpPr/>
          <p:nvPr/>
        </p:nvSpPr>
        <p:spPr>
          <a:xfrm>
            <a:off x="2268538" y="5661025"/>
            <a:ext cx="790575" cy="792163"/>
          </a:xfrm>
          <a:prstGeom prst="mathPl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059113" y="5516563"/>
            <a:ext cx="3097212" cy="108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Tx/>
              <a:buAutoNum type="arabicParenR"/>
              <a:defRPr/>
            </a:pPr>
            <a:r>
              <a:rPr lang="ko-KR" altLang="en-US" sz="1400" dirty="0"/>
              <a:t>물리 또는 화학 중 한 과목은 </a:t>
            </a:r>
            <a:r>
              <a:rPr lang="en-US" altLang="ko-KR" sz="1400" dirty="0"/>
              <a:t>2</a:t>
            </a:r>
            <a:r>
              <a:rPr lang="ko-KR" altLang="en-US" sz="1400" dirty="0"/>
              <a:t>학기 연속으로 이수</a:t>
            </a:r>
            <a:endParaRPr lang="en-US" altLang="ko-KR" sz="1400" dirty="0"/>
          </a:p>
          <a:p>
            <a:pPr marL="342900" indent="-342900">
              <a:buFontTx/>
              <a:buAutoNum type="arabicParenR"/>
              <a:defRPr/>
            </a:pPr>
            <a:r>
              <a:rPr lang="ko-KR" altLang="en-US" sz="1400" dirty="0"/>
              <a:t>재료종합실험</a:t>
            </a:r>
            <a:r>
              <a:rPr lang="en-US" altLang="ko-KR" sz="1400" dirty="0"/>
              <a:t>(</a:t>
            </a:r>
            <a:r>
              <a:rPr lang="ko-KR" altLang="en-US" sz="1400" dirty="0" err="1"/>
              <a:t>선택적필수</a:t>
            </a:r>
            <a:r>
              <a:rPr lang="en-US" altLang="ko-KR" sz="1400" dirty="0"/>
              <a:t>)</a:t>
            </a:r>
            <a:r>
              <a:rPr lang="ko-KR" altLang="en-US" sz="1400" dirty="0"/>
              <a:t>과목 이수 시 설계 </a:t>
            </a:r>
            <a:r>
              <a:rPr lang="en-US" altLang="ko-KR" sz="1400" dirty="0"/>
              <a:t>12.5</a:t>
            </a:r>
            <a:r>
              <a:rPr lang="ko-KR" altLang="en-US" sz="1400" dirty="0"/>
              <a:t>학점 만족</a:t>
            </a:r>
          </a:p>
        </p:txBody>
      </p:sp>
      <p:sp>
        <p:nvSpPr>
          <p:cNvPr id="11" name="등호 10"/>
          <p:cNvSpPr/>
          <p:nvPr/>
        </p:nvSpPr>
        <p:spPr>
          <a:xfrm>
            <a:off x="6300788" y="5876925"/>
            <a:ext cx="647700" cy="431800"/>
          </a:xfrm>
          <a:prstGeom prst="mathEqua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7019925" y="5516563"/>
            <a:ext cx="1800225" cy="1081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dirty="0"/>
              <a:t>공학인증 이수기준 만족</a:t>
            </a:r>
          </a:p>
        </p:txBody>
      </p:sp>
    </p:spTree>
    <p:extLst>
      <p:ext uri="{BB962C8B-B14F-4D97-AF65-F5344CB8AC3E}">
        <p14:creationId xmlns:p14="http://schemas.microsoft.com/office/powerpoint/2010/main" val="270823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225" y="787400"/>
            <a:ext cx="928688" cy="214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수학및연습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093788" y="787400"/>
            <a:ext cx="1000125" cy="214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수학및연습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79663" y="757238"/>
            <a:ext cx="857250" cy="290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공학수학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451225" y="765175"/>
            <a:ext cx="871538" cy="290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공학수학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2225" y="1144588"/>
            <a:ext cx="2106613" cy="2143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컴퓨터의기초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451225" y="1144588"/>
            <a:ext cx="879475" cy="2143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재료수치해석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093788" y="1485900"/>
            <a:ext cx="1000125" cy="5000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재료공학원리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451225" y="1622425"/>
            <a:ext cx="928688" cy="5000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결정학개론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4594225" y="1858963"/>
            <a:ext cx="928688" cy="2143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재료구조분석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881813" y="1144588"/>
            <a:ext cx="893762" cy="17462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전산재료학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75463" y="1622425"/>
            <a:ext cx="1512887" cy="4873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재료결정결함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에너지재료및소자</a:t>
            </a:r>
            <a:r>
              <a:rPr lang="ko-KR" altLang="en-US" sz="900" b="1" dirty="0">
                <a:solidFill>
                  <a:schemeClr val="bg1"/>
                </a:solidFill>
              </a:rPr>
              <a:t> 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나노기술과재료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379663" y="2359025"/>
            <a:ext cx="919162" cy="11414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재료물리화학</a:t>
            </a:r>
            <a:endParaRPr lang="en-US" altLang="ko-KR" sz="900" b="1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altLang="ko-KR" sz="900" b="1" dirty="0" smtClean="0">
                <a:solidFill>
                  <a:prstClr val="black"/>
                </a:solidFill>
              </a:rPr>
              <a:t>(</a:t>
            </a:r>
            <a:r>
              <a:rPr lang="ko-KR" altLang="en-US" sz="900" b="1" dirty="0" smtClean="0">
                <a:solidFill>
                  <a:prstClr val="black"/>
                </a:solidFill>
              </a:rPr>
              <a:t>구</a:t>
            </a:r>
            <a:r>
              <a:rPr lang="en-US" altLang="ko-KR" sz="9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900" b="1" dirty="0" smtClean="0">
                <a:solidFill>
                  <a:prstClr val="black"/>
                </a:solidFill>
              </a:rPr>
              <a:t>재료물리화학</a:t>
            </a:r>
            <a:r>
              <a:rPr lang="en-US" altLang="ko-KR" sz="900" b="1" dirty="0" smtClean="0">
                <a:solidFill>
                  <a:prstClr val="black"/>
                </a:solidFill>
              </a:rPr>
              <a:t>1)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379663" y="3748088"/>
            <a:ext cx="936625" cy="9271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유기재료화학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602163" y="2359025"/>
            <a:ext cx="928687" cy="2143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재료열역학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795963" y="2279650"/>
            <a:ext cx="857250" cy="2143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prstClr val="black"/>
                </a:solidFill>
              </a:rPr>
              <a:t>재료상변태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594225" y="2644775"/>
            <a:ext cx="1071563" cy="21431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재료이동현상론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6940550" y="2901138"/>
            <a:ext cx="1000125" cy="2159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응용전기화학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737225" y="3287713"/>
            <a:ext cx="1000125" cy="2143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>
                <a:solidFill>
                  <a:schemeClr val="bg1"/>
                </a:solidFill>
              </a:rPr>
              <a:t>세라믹스물리화학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951663" y="3213100"/>
            <a:ext cx="1436687" cy="3571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세라믹스공정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전자세라믹스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594225" y="4502150"/>
            <a:ext cx="1000125" cy="21431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고분자재료화학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37225" y="4502150"/>
            <a:ext cx="1000125" cy="21431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고분자재료물리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3484563" y="4922838"/>
            <a:ext cx="928687" cy="64293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재료현대물리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4629944" y="5002213"/>
            <a:ext cx="3726656" cy="18732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물리야금학</a:t>
            </a:r>
            <a:r>
              <a:rPr lang="en-US" altLang="ko-KR" sz="900" b="1" dirty="0">
                <a:solidFill>
                  <a:schemeClr val="bg1"/>
                </a:solidFill>
              </a:rPr>
              <a:t>, </a:t>
            </a:r>
            <a:r>
              <a:rPr lang="ko-KR" altLang="en-US" sz="900" b="1" dirty="0" err="1" smtClean="0">
                <a:solidFill>
                  <a:schemeClr val="bg1"/>
                </a:solidFill>
              </a:rPr>
              <a:t>금속재료학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737225" y="5359400"/>
            <a:ext cx="1071563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재료의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전자기적성질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7019925" y="5300663"/>
            <a:ext cx="1336675" cy="72072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>
                <a:solidFill>
                  <a:schemeClr val="bg1"/>
                </a:solidFill>
              </a:rPr>
              <a:t>반도체집적공정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>
                <a:solidFill>
                  <a:schemeClr val="bg1"/>
                </a:solidFill>
              </a:rPr>
              <a:t> </a:t>
            </a:r>
            <a:r>
              <a:rPr lang="ko-KR" altLang="en-US" sz="800" b="1" dirty="0" err="1">
                <a:solidFill>
                  <a:schemeClr val="bg1"/>
                </a:solidFill>
              </a:rPr>
              <a:t>박막소자및응용</a:t>
            </a:r>
            <a:r>
              <a:rPr lang="en-US" altLang="ko-KR" sz="800" b="1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ko-KR" altLang="en-US" sz="800" b="1" dirty="0" err="1">
                <a:solidFill>
                  <a:schemeClr val="bg1"/>
                </a:solidFill>
              </a:rPr>
              <a:t>디스플레이재료및소자</a:t>
            </a:r>
            <a:r>
              <a:rPr lang="en-US" altLang="ko-KR" sz="800" b="1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ko-KR" altLang="en-US" sz="800" b="1" dirty="0" err="1">
                <a:solidFill>
                  <a:schemeClr val="bg1"/>
                </a:solidFill>
              </a:rPr>
              <a:t>최신반도체재료및소자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>
                <a:solidFill>
                  <a:schemeClr val="bg1"/>
                </a:solidFill>
              </a:rPr>
              <a:t>분자전자재료 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800" b="1" dirty="0" err="1">
                <a:solidFill>
                  <a:schemeClr val="bg1"/>
                </a:solidFill>
              </a:rPr>
              <a:t>스핀재료과학과응용</a:t>
            </a:r>
            <a:endParaRPr lang="en-US" altLang="ko-KR" sz="800" b="1" dirty="0">
              <a:solidFill>
                <a:schemeClr val="bg1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165225" y="4221163"/>
            <a:ext cx="928688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</a:t>
            </a:r>
            <a:r>
              <a:rPr lang="en-US" altLang="ko-KR" sz="900" b="1" dirty="0">
                <a:solidFill>
                  <a:prstClr val="black"/>
                </a:solidFill>
              </a:rPr>
              <a:t>2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4763" y="430213"/>
            <a:ext cx="2160587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1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2219325" y="430213"/>
            <a:ext cx="2160588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2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6" name="모서리가 둥근 직사각형 35"/>
          <p:cNvSpPr/>
          <p:nvPr/>
        </p:nvSpPr>
        <p:spPr>
          <a:xfrm>
            <a:off x="4433888" y="430213"/>
            <a:ext cx="2160587" cy="179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3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6677025" y="430213"/>
            <a:ext cx="1782763" cy="190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100" dirty="0">
                <a:solidFill>
                  <a:prstClr val="white"/>
                </a:solidFill>
              </a:rPr>
              <a:t>4</a:t>
            </a:r>
            <a:r>
              <a:rPr lang="ko-KR" altLang="en-US" sz="1100" dirty="0">
                <a:solidFill>
                  <a:prstClr val="white"/>
                </a:solidFill>
              </a:rPr>
              <a:t>학년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2379663" y="5716588"/>
            <a:ext cx="928687" cy="2143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재료역학개론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4594225" y="5716588"/>
            <a:ext cx="107156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err="1">
                <a:solidFill>
                  <a:prstClr val="black"/>
                </a:solidFill>
              </a:rPr>
              <a:t>재료의기계적거동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594225" y="6073775"/>
            <a:ext cx="1071563" cy="2143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08663" y="6073775"/>
            <a:ext cx="1071562" cy="2143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재료실험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7019925" y="6092825"/>
            <a:ext cx="1336675" cy="2159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재료종합실험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cxnSp>
        <p:nvCxnSpPr>
          <p:cNvPr id="47" name="직선 화살표 연결선 46"/>
          <p:cNvCxnSpPr>
            <a:stCxn id="4" idx="3"/>
            <a:endCxn id="5" idx="1"/>
          </p:cNvCxnSpPr>
          <p:nvPr/>
        </p:nvCxnSpPr>
        <p:spPr>
          <a:xfrm>
            <a:off x="950913" y="893763"/>
            <a:ext cx="14287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/>
          <p:nvPr/>
        </p:nvCxnSpPr>
        <p:spPr>
          <a:xfrm>
            <a:off x="2135188" y="1243013"/>
            <a:ext cx="132238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>
            <a:stCxn id="9" idx="3"/>
            <a:endCxn id="14" idx="1"/>
          </p:cNvCxnSpPr>
          <p:nvPr/>
        </p:nvCxnSpPr>
        <p:spPr>
          <a:xfrm flipV="1">
            <a:off x="4330700" y="1231901"/>
            <a:ext cx="2551113" cy="19843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>
            <a:endCxn id="12" idx="1"/>
          </p:cNvCxnSpPr>
          <p:nvPr/>
        </p:nvCxnSpPr>
        <p:spPr>
          <a:xfrm>
            <a:off x="2114550" y="1871663"/>
            <a:ext cx="1336675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화살표 연결선 98"/>
          <p:cNvCxnSpPr/>
          <p:nvPr/>
        </p:nvCxnSpPr>
        <p:spPr>
          <a:xfrm>
            <a:off x="5530850" y="2420938"/>
            <a:ext cx="277813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꺾인 연결선 111"/>
          <p:cNvCxnSpPr>
            <a:stCxn id="33" idx="3"/>
            <a:endCxn id="16" idx="1"/>
          </p:cNvCxnSpPr>
          <p:nvPr/>
        </p:nvCxnSpPr>
        <p:spPr>
          <a:xfrm flipV="1">
            <a:off x="2093913" y="2930525"/>
            <a:ext cx="285750" cy="1824038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꺾인 연결선 114"/>
          <p:cNvCxnSpPr>
            <a:stCxn id="33" idx="3"/>
            <a:endCxn id="28" idx="1"/>
          </p:cNvCxnSpPr>
          <p:nvPr/>
        </p:nvCxnSpPr>
        <p:spPr>
          <a:xfrm>
            <a:off x="2093913" y="4754563"/>
            <a:ext cx="1390650" cy="4889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8" name="꺾인 연결선 117"/>
          <p:cNvCxnSpPr>
            <a:stCxn id="33" idx="3"/>
            <a:endCxn id="38" idx="1"/>
          </p:cNvCxnSpPr>
          <p:nvPr/>
        </p:nvCxnSpPr>
        <p:spPr>
          <a:xfrm>
            <a:off x="2093913" y="4754563"/>
            <a:ext cx="285750" cy="1069975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꺾인 연결선 125"/>
          <p:cNvCxnSpPr>
            <a:endCxn id="21" idx="1"/>
          </p:cNvCxnSpPr>
          <p:nvPr/>
        </p:nvCxnSpPr>
        <p:spPr>
          <a:xfrm flipV="1">
            <a:off x="4379913" y="2752725"/>
            <a:ext cx="214312" cy="171450"/>
          </a:xfrm>
          <a:prstGeom prst="bentConnector3">
            <a:avLst>
              <a:gd name="adj1" fmla="val 32807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꺾인 연결선 133"/>
          <p:cNvCxnSpPr>
            <a:endCxn id="23" idx="1"/>
          </p:cNvCxnSpPr>
          <p:nvPr/>
        </p:nvCxnSpPr>
        <p:spPr>
          <a:xfrm>
            <a:off x="4379913" y="2924175"/>
            <a:ext cx="1357312" cy="471488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꺾인 연결선 137"/>
          <p:cNvCxnSpPr/>
          <p:nvPr/>
        </p:nvCxnSpPr>
        <p:spPr>
          <a:xfrm>
            <a:off x="4379913" y="1773238"/>
            <a:ext cx="214312" cy="142875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꺾인 연결선 158"/>
          <p:cNvCxnSpPr/>
          <p:nvPr/>
        </p:nvCxnSpPr>
        <p:spPr>
          <a:xfrm>
            <a:off x="3308350" y="4338638"/>
            <a:ext cx="1285875" cy="3111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7" name="직선 화살표 연결선 166"/>
          <p:cNvCxnSpPr>
            <a:stCxn id="25" idx="3"/>
            <a:endCxn id="26" idx="1"/>
          </p:cNvCxnSpPr>
          <p:nvPr/>
        </p:nvCxnSpPr>
        <p:spPr>
          <a:xfrm>
            <a:off x="5594350" y="4610100"/>
            <a:ext cx="142875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꺾인 연결선 173"/>
          <p:cNvCxnSpPr>
            <a:stCxn id="28" idx="3"/>
            <a:endCxn id="29" idx="1"/>
          </p:cNvCxnSpPr>
          <p:nvPr/>
        </p:nvCxnSpPr>
        <p:spPr>
          <a:xfrm flipV="1">
            <a:off x="4413250" y="5095876"/>
            <a:ext cx="216694" cy="148431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꺾인 연결선 176"/>
          <p:cNvCxnSpPr>
            <a:stCxn id="28" idx="3"/>
            <a:endCxn id="30" idx="1"/>
          </p:cNvCxnSpPr>
          <p:nvPr/>
        </p:nvCxnSpPr>
        <p:spPr>
          <a:xfrm>
            <a:off x="4413250" y="5243513"/>
            <a:ext cx="1323975" cy="25876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2" name="꺾인 연결선 181"/>
          <p:cNvCxnSpPr>
            <a:stCxn id="38" idx="3"/>
            <a:endCxn id="39" idx="1"/>
          </p:cNvCxnSpPr>
          <p:nvPr/>
        </p:nvCxnSpPr>
        <p:spPr>
          <a:xfrm>
            <a:off x="3308350" y="5824538"/>
            <a:ext cx="1285875" cy="1587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꺾인 연결선 185"/>
          <p:cNvCxnSpPr>
            <a:stCxn id="30" idx="3"/>
          </p:cNvCxnSpPr>
          <p:nvPr/>
        </p:nvCxnSpPr>
        <p:spPr>
          <a:xfrm>
            <a:off x="6808788" y="5502275"/>
            <a:ext cx="211137" cy="158750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꺾인 연결선 190"/>
          <p:cNvCxnSpPr>
            <a:stCxn id="40" idx="3"/>
            <a:endCxn id="41" idx="1"/>
          </p:cNvCxnSpPr>
          <p:nvPr/>
        </p:nvCxnSpPr>
        <p:spPr>
          <a:xfrm>
            <a:off x="5665788" y="6181725"/>
            <a:ext cx="142875" cy="1588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오른쪽 화살표 204"/>
          <p:cNvSpPr/>
          <p:nvPr/>
        </p:nvSpPr>
        <p:spPr>
          <a:xfrm>
            <a:off x="2165350" y="6145213"/>
            <a:ext cx="2286000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3443288" y="2349500"/>
            <a:ext cx="928687" cy="11414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현대재료물리화학</a:t>
            </a:r>
            <a:endParaRPr lang="en-US" altLang="ko-KR" sz="900" b="1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altLang="ko-KR" sz="900" b="1" dirty="0" smtClean="0">
                <a:solidFill>
                  <a:prstClr val="black"/>
                </a:solidFill>
              </a:rPr>
              <a:t>(</a:t>
            </a:r>
            <a:r>
              <a:rPr lang="ko-KR" altLang="en-US" sz="900" b="1" dirty="0" smtClean="0">
                <a:solidFill>
                  <a:prstClr val="black"/>
                </a:solidFill>
              </a:rPr>
              <a:t>구</a:t>
            </a:r>
            <a:r>
              <a:rPr lang="en-US" altLang="ko-KR" sz="9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900" b="1" dirty="0" smtClean="0">
                <a:solidFill>
                  <a:prstClr val="black"/>
                </a:solidFill>
              </a:rPr>
              <a:t>재료물리화학</a:t>
            </a:r>
            <a:r>
              <a:rPr lang="en-US" altLang="ko-KR" sz="900" b="1" smtClean="0">
                <a:solidFill>
                  <a:prstClr val="black"/>
                </a:solidFill>
              </a:rPr>
              <a:t>2)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5737224" y="3850357"/>
            <a:ext cx="1000125" cy="2159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전기회로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5619750" y="669408"/>
            <a:ext cx="947738" cy="5236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재료공정통계</a:t>
            </a:r>
            <a:endParaRPr lang="en-US" altLang="ko-KR" sz="9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분석및설계</a:t>
            </a:r>
            <a:endParaRPr lang="en-US" altLang="ko-KR" sz="9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o-KR" altLang="en-US" sz="900" b="1" dirty="0" err="1" smtClean="0">
                <a:solidFill>
                  <a:schemeClr val="bg1"/>
                </a:solidFill>
              </a:rPr>
              <a:t>재료반응공정및설계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7361606" y="4165600"/>
            <a:ext cx="1000124" cy="21232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생체의료용재료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4595813" y="4149725"/>
            <a:ext cx="1000125" cy="21431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err="1">
                <a:solidFill>
                  <a:schemeClr val="bg1"/>
                </a:solidFill>
              </a:rPr>
              <a:t>재료바이오입문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cxnSp>
        <p:nvCxnSpPr>
          <p:cNvPr id="121" name="Shape 120"/>
          <p:cNvCxnSpPr>
            <a:stCxn id="16" idx="0"/>
          </p:cNvCxnSpPr>
          <p:nvPr/>
        </p:nvCxnSpPr>
        <p:spPr>
          <a:xfrm rot="5400000" flipH="1" flipV="1">
            <a:off x="3856832" y="1188244"/>
            <a:ext cx="153987" cy="2187575"/>
          </a:xfrm>
          <a:prstGeom prst="bentConnector2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2" name="직선 화살표 연결선 131"/>
          <p:cNvCxnSpPr/>
          <p:nvPr/>
        </p:nvCxnSpPr>
        <p:spPr>
          <a:xfrm rot="5400000">
            <a:off x="4956176" y="2276475"/>
            <a:ext cx="144462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9" name="직선 화살표 연결선 138"/>
          <p:cNvCxnSpPr>
            <a:endCxn id="141" idx="1"/>
          </p:cNvCxnSpPr>
          <p:nvPr/>
        </p:nvCxnSpPr>
        <p:spPr>
          <a:xfrm flipV="1">
            <a:off x="4338638" y="779463"/>
            <a:ext cx="207962" cy="4286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직사각형 77"/>
          <p:cNvSpPr/>
          <p:nvPr/>
        </p:nvSpPr>
        <p:spPr>
          <a:xfrm>
            <a:off x="1138238" y="2997200"/>
            <a:ext cx="928687" cy="1008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</a:t>
            </a:r>
            <a:r>
              <a:rPr lang="en-US" altLang="ko-KR" sz="900" b="1" dirty="0">
                <a:solidFill>
                  <a:prstClr val="black"/>
                </a:solidFill>
              </a:rPr>
              <a:t>2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화학실험</a:t>
            </a:r>
            <a:r>
              <a:rPr lang="en-US" altLang="ko-KR" sz="900" b="1" dirty="0">
                <a:solidFill>
                  <a:prstClr val="black"/>
                </a:solidFill>
              </a:rPr>
              <a:t>2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58738" y="2997200"/>
            <a:ext cx="928687" cy="1008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</a:t>
            </a:r>
            <a:r>
              <a:rPr lang="en-US" altLang="ko-KR" sz="900" b="1" dirty="0">
                <a:solidFill>
                  <a:prstClr val="black"/>
                </a:solidFill>
              </a:rPr>
              <a:t>1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화학실험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58738" y="4221163"/>
            <a:ext cx="928687" cy="1079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prstClr val="black"/>
                </a:solidFill>
              </a:rPr>
              <a:t>물리학</a:t>
            </a:r>
            <a:r>
              <a:rPr lang="en-US" altLang="ko-KR" sz="900" b="1" dirty="0">
                <a:solidFill>
                  <a:prstClr val="black"/>
                </a:solidFill>
              </a:rPr>
              <a:t>1 </a:t>
            </a: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및 </a:t>
            </a:r>
            <a:endParaRPr lang="en-US" altLang="ko-KR" sz="9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black"/>
                </a:solidFill>
              </a:rPr>
              <a:t>물리학실험</a:t>
            </a:r>
            <a:r>
              <a:rPr lang="en-US" altLang="ko-KR" sz="900" b="1" dirty="0">
                <a:solidFill>
                  <a:prstClr val="black"/>
                </a:solidFill>
              </a:rPr>
              <a:t>1</a:t>
            </a:r>
          </a:p>
        </p:txBody>
      </p:sp>
      <p:cxnSp>
        <p:nvCxnSpPr>
          <p:cNvPr id="111" name="직선 화살표 연결선 110"/>
          <p:cNvCxnSpPr/>
          <p:nvPr/>
        </p:nvCxnSpPr>
        <p:spPr>
          <a:xfrm>
            <a:off x="987425" y="3643313"/>
            <a:ext cx="150813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화살표 연결선 112"/>
          <p:cNvCxnSpPr/>
          <p:nvPr/>
        </p:nvCxnSpPr>
        <p:spPr>
          <a:xfrm>
            <a:off x="995363" y="4724400"/>
            <a:ext cx="152400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직사각형 82"/>
          <p:cNvSpPr/>
          <p:nvPr/>
        </p:nvSpPr>
        <p:spPr>
          <a:xfrm>
            <a:off x="8712200" y="692150"/>
            <a:ext cx="431800" cy="5616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white"/>
                </a:solidFill>
              </a:rPr>
              <a:t>전공주제교과목의 전반적인 지식과 설계경험을 아우르는 </a:t>
            </a: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prstClr val="white"/>
                </a:solidFill>
              </a:rPr>
              <a:t>종합설계교과목으로 재료공학필수교과목을 선수과목으로 함</a:t>
            </a:r>
            <a:r>
              <a:rPr lang="en-US" altLang="ko-KR" sz="900" b="1" dirty="0">
                <a:solidFill>
                  <a:prstClr val="white"/>
                </a:solidFill>
              </a:rPr>
              <a:t>.</a:t>
            </a:r>
            <a:endParaRPr lang="ko-KR" altLang="en-US" sz="900" dirty="0">
              <a:solidFill>
                <a:prstClr val="white"/>
              </a:solidFill>
            </a:endParaRPr>
          </a:p>
        </p:txBody>
      </p:sp>
      <p:cxnSp>
        <p:nvCxnSpPr>
          <p:cNvPr id="100" name="직선 화살표 연결선 99"/>
          <p:cNvCxnSpPr/>
          <p:nvPr/>
        </p:nvCxnSpPr>
        <p:spPr>
          <a:xfrm>
            <a:off x="4427538" y="1773238"/>
            <a:ext cx="244792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직사각형 104"/>
          <p:cNvSpPr/>
          <p:nvPr/>
        </p:nvSpPr>
        <p:spPr>
          <a:xfrm>
            <a:off x="6948488" y="4508500"/>
            <a:ext cx="984250" cy="21431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유기재료공학</a:t>
            </a:r>
          </a:p>
        </p:txBody>
      </p:sp>
      <p:cxnSp>
        <p:nvCxnSpPr>
          <p:cNvPr id="117" name="직선 화살표 연결선 116"/>
          <p:cNvCxnSpPr>
            <a:stCxn id="26" idx="3"/>
            <a:endCxn id="105" idx="1"/>
          </p:cNvCxnSpPr>
          <p:nvPr/>
        </p:nvCxnSpPr>
        <p:spPr>
          <a:xfrm>
            <a:off x="6737350" y="4610100"/>
            <a:ext cx="211138" cy="635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>
            <a:stCxn id="23" idx="3"/>
            <a:endCxn id="24" idx="1"/>
          </p:cNvCxnSpPr>
          <p:nvPr/>
        </p:nvCxnSpPr>
        <p:spPr>
          <a:xfrm flipV="1">
            <a:off x="6737350" y="3390900"/>
            <a:ext cx="214313" cy="4763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꺾인 연결선 153"/>
          <p:cNvCxnSpPr>
            <a:stCxn id="78" idx="3"/>
            <a:endCxn id="17" idx="1"/>
          </p:cNvCxnSpPr>
          <p:nvPr/>
        </p:nvCxnSpPr>
        <p:spPr>
          <a:xfrm>
            <a:off x="2066925" y="3502025"/>
            <a:ext cx="312738" cy="709613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오른쪽 화살표 162"/>
          <p:cNvSpPr/>
          <p:nvPr/>
        </p:nvSpPr>
        <p:spPr>
          <a:xfrm>
            <a:off x="8459788" y="2924175"/>
            <a:ext cx="288925" cy="865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white"/>
              </a:solidFill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8712200" y="692150"/>
            <a:ext cx="431800" cy="12239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ko-KR" altLang="en-US" sz="900" b="1" dirty="0">
                <a:solidFill>
                  <a:schemeClr val="tx1"/>
                </a:solidFill>
              </a:rPr>
              <a:t>재료종합설계</a:t>
            </a:r>
            <a:endParaRPr lang="en-US" altLang="ko-KR" sz="9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en-US" altLang="ko-KR" sz="900" b="1" dirty="0">
              <a:solidFill>
                <a:prstClr val="white"/>
              </a:solidFill>
            </a:endParaRPr>
          </a:p>
        </p:txBody>
      </p:sp>
      <p:cxnSp>
        <p:nvCxnSpPr>
          <p:cNvPr id="95" name="꺾인 연결선 94"/>
          <p:cNvCxnSpPr/>
          <p:nvPr/>
        </p:nvCxnSpPr>
        <p:spPr>
          <a:xfrm>
            <a:off x="2771775" y="1270000"/>
            <a:ext cx="4537075" cy="215900"/>
          </a:xfrm>
          <a:prstGeom prst="bentConnector3">
            <a:avLst>
              <a:gd name="adj1" fmla="val -86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직선 화살표 연결선 102"/>
          <p:cNvCxnSpPr/>
          <p:nvPr/>
        </p:nvCxnSpPr>
        <p:spPr>
          <a:xfrm rot="5400000" flipH="1" flipV="1">
            <a:off x="7235826" y="1412875"/>
            <a:ext cx="144462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0" name="직사각형 109"/>
          <p:cNvSpPr/>
          <p:nvPr/>
        </p:nvSpPr>
        <p:spPr>
          <a:xfrm>
            <a:off x="5795963" y="2565400"/>
            <a:ext cx="857250" cy="21431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제련공학</a:t>
            </a:r>
          </a:p>
        </p:txBody>
      </p:sp>
      <p:cxnSp>
        <p:nvCxnSpPr>
          <p:cNvPr id="114" name="직선 화살표 연결선 113"/>
          <p:cNvCxnSpPr/>
          <p:nvPr/>
        </p:nvCxnSpPr>
        <p:spPr>
          <a:xfrm>
            <a:off x="5518150" y="2573338"/>
            <a:ext cx="277813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화살표 연결선 126"/>
          <p:cNvCxnSpPr/>
          <p:nvPr/>
        </p:nvCxnSpPr>
        <p:spPr>
          <a:xfrm>
            <a:off x="5651500" y="2709863"/>
            <a:ext cx="144463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화살표 연결선 134"/>
          <p:cNvCxnSpPr>
            <a:stCxn id="17" idx="3"/>
          </p:cNvCxnSpPr>
          <p:nvPr/>
        </p:nvCxnSpPr>
        <p:spPr>
          <a:xfrm>
            <a:off x="3316288" y="4211638"/>
            <a:ext cx="1255712" cy="1111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직사각형 140"/>
          <p:cNvSpPr/>
          <p:nvPr/>
        </p:nvSpPr>
        <p:spPr>
          <a:xfrm>
            <a:off x="4546600" y="669925"/>
            <a:ext cx="993775" cy="2190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재료기기분석</a:t>
            </a:r>
            <a:endParaRPr lang="en-US" altLang="ko-KR" sz="900" b="1" dirty="0">
              <a:solidFill>
                <a:schemeClr val="bg1"/>
              </a:solidFill>
            </a:endParaRPr>
          </a:p>
        </p:txBody>
      </p:sp>
      <p:cxnSp>
        <p:nvCxnSpPr>
          <p:cNvPr id="185" name="직선 화살표 연결선 184"/>
          <p:cNvCxnSpPr/>
          <p:nvPr/>
        </p:nvCxnSpPr>
        <p:spPr>
          <a:xfrm flipV="1">
            <a:off x="4338638" y="1027113"/>
            <a:ext cx="1281112" cy="127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화살표 연결선 194"/>
          <p:cNvCxnSpPr>
            <a:endCxn id="22" idx="1"/>
          </p:cNvCxnSpPr>
          <p:nvPr/>
        </p:nvCxnSpPr>
        <p:spPr>
          <a:xfrm flipV="1">
            <a:off x="4486819" y="3009088"/>
            <a:ext cx="2453731" cy="32563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화살표 연결선 90"/>
          <p:cNvCxnSpPr>
            <a:endCxn id="6" idx="1"/>
          </p:cNvCxnSpPr>
          <p:nvPr/>
        </p:nvCxnSpPr>
        <p:spPr>
          <a:xfrm flipV="1">
            <a:off x="2119313" y="903288"/>
            <a:ext cx="26035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/>
          <p:cNvCxnSpPr>
            <a:stCxn id="6" idx="3"/>
          </p:cNvCxnSpPr>
          <p:nvPr/>
        </p:nvCxnSpPr>
        <p:spPr>
          <a:xfrm>
            <a:off x="3236913" y="903288"/>
            <a:ext cx="206375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화살표 연결선 96"/>
          <p:cNvCxnSpPr/>
          <p:nvPr/>
        </p:nvCxnSpPr>
        <p:spPr>
          <a:xfrm>
            <a:off x="3314700" y="2903538"/>
            <a:ext cx="142875" cy="15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/>
          <p:cNvCxnSpPr/>
          <p:nvPr/>
        </p:nvCxnSpPr>
        <p:spPr>
          <a:xfrm>
            <a:off x="2109788" y="1558925"/>
            <a:ext cx="66024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모서리가 둥근 직사각형 93"/>
          <p:cNvSpPr/>
          <p:nvPr/>
        </p:nvSpPr>
        <p:spPr>
          <a:xfrm>
            <a:off x="323850" y="44450"/>
            <a:ext cx="3672086" cy="3238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dirty="0">
                <a:solidFill>
                  <a:prstClr val="white"/>
                </a:solidFill>
              </a:rPr>
              <a:t>교과목 </a:t>
            </a:r>
            <a:r>
              <a:rPr lang="ko-KR" altLang="en-US" dirty="0" err="1" smtClean="0">
                <a:solidFill>
                  <a:prstClr val="white"/>
                </a:solidFill>
              </a:rPr>
              <a:t>이수체계도</a:t>
            </a:r>
            <a:r>
              <a:rPr lang="en-US" altLang="ko-KR" dirty="0" smtClean="0">
                <a:solidFill>
                  <a:schemeClr val="tx1"/>
                </a:solidFill>
              </a:rPr>
              <a:t>(2023</a:t>
            </a:r>
            <a:r>
              <a:rPr lang="ko-KR" altLang="en-US" dirty="0" smtClean="0">
                <a:solidFill>
                  <a:schemeClr val="tx1"/>
                </a:solidFill>
              </a:rPr>
              <a:t>학번까지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endParaRPr lang="en-US" altLang="ko-KR" dirty="0">
              <a:solidFill>
                <a:schemeClr val="tx1"/>
              </a:solidFill>
            </a:endParaRPr>
          </a:p>
        </p:txBody>
      </p:sp>
      <p:graphicFrame>
        <p:nvGraphicFramePr>
          <p:cNvPr id="43" name="표 42"/>
          <p:cNvGraphicFramePr>
            <a:graphicFrameLocks noGrp="1"/>
          </p:cNvGraphicFramePr>
          <p:nvPr>
            <p:extLst/>
          </p:nvPr>
        </p:nvGraphicFramePr>
        <p:xfrm>
          <a:off x="52476" y="6350000"/>
          <a:ext cx="833587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2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9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4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82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전선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</a:rPr>
                        <a:t>(36)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4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13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18</a:t>
                      </a:r>
                      <a:endParaRPr lang="ko-KR" altLang="en-US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2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/>
                        <a:t>전필</a:t>
                      </a:r>
                      <a:r>
                        <a:rPr lang="en-US" altLang="ko-KR" sz="1000" b="1" dirty="0" smtClean="0"/>
                        <a:t>(12)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4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6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/>
                        <a:t>1</a:t>
                      </a:r>
                      <a:endParaRPr lang="ko-KR" altLang="en-US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7" name="직사각형 106"/>
          <p:cNvSpPr/>
          <p:nvPr/>
        </p:nvSpPr>
        <p:spPr>
          <a:xfrm>
            <a:off x="6881813" y="892676"/>
            <a:ext cx="893762" cy="1889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재료기계학습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31752" y="2047874"/>
            <a:ext cx="1062036" cy="1857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재료입문세미나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2246313" y="1995433"/>
            <a:ext cx="1157287" cy="15984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 smtClean="0">
                <a:solidFill>
                  <a:schemeClr val="bg1"/>
                </a:solidFill>
              </a:rPr>
              <a:t>재료제작기초실습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6948489" y="3850220"/>
            <a:ext cx="984250" cy="22647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b="1" dirty="0">
                <a:solidFill>
                  <a:schemeClr val="bg1"/>
                </a:solidFill>
              </a:rPr>
              <a:t>재료세미나</a:t>
            </a:r>
          </a:p>
        </p:txBody>
      </p:sp>
      <p:cxnSp>
        <p:nvCxnSpPr>
          <p:cNvPr id="104" name="직선 화살표 연결선 103"/>
          <p:cNvCxnSpPr>
            <a:stCxn id="96" idx="3"/>
          </p:cNvCxnSpPr>
          <p:nvPr/>
        </p:nvCxnSpPr>
        <p:spPr>
          <a:xfrm>
            <a:off x="5595938" y="4256882"/>
            <a:ext cx="1722436" cy="1269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90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1075</Words>
  <Application>Microsoft Office PowerPoint</Application>
  <PresentationFormat>화면 슬라이드 쇼(4:3)</PresentationFormat>
  <Paragraphs>569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맑은 고딕</vt:lpstr>
      <vt:lpstr>Arial</vt:lpstr>
      <vt:lpstr>Office 테마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owner</cp:lastModifiedBy>
  <cp:revision>75</cp:revision>
  <cp:lastPrinted>2022-07-13T09:26:52Z</cp:lastPrinted>
  <dcterms:created xsi:type="dcterms:W3CDTF">2016-06-01T02:34:42Z</dcterms:created>
  <dcterms:modified xsi:type="dcterms:W3CDTF">2026-01-30T05:16:58Z</dcterms:modified>
</cp:coreProperties>
</file>